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64" r:id="rId3"/>
    <p:sldId id="260" r:id="rId4"/>
    <p:sldId id="263" r:id="rId5"/>
    <p:sldId id="267" r:id="rId6"/>
    <p:sldId id="262" r:id="rId7"/>
    <p:sldId id="265" r:id="rId8"/>
    <p:sldId id="268" r:id="rId9"/>
    <p:sldId id="269" r:id="rId10"/>
    <p:sldId id="261" r:id="rId11"/>
    <p:sldId id="266" r:id="rId12"/>
    <p:sldId id="270" r:id="rId13"/>
    <p:sldId id="271" r:id="rId14"/>
    <p:sldId id="272" r:id="rId15"/>
    <p:sldId id="273" r:id="rId16"/>
    <p:sldId id="276" r:id="rId17"/>
    <p:sldId id="274" r:id="rId18"/>
    <p:sldId id="275" r:id="rId19"/>
    <p:sldId id="277" r:id="rId20"/>
    <p:sldId id="278" r:id="rId21"/>
    <p:sldId id="279" r:id="rId22"/>
    <p:sldId id="280" r:id="rId23"/>
    <p:sldId id="282" r:id="rId24"/>
    <p:sldId id="283" r:id="rId25"/>
    <p:sldId id="284" r:id="rId26"/>
    <p:sldId id="285" r:id="rId27"/>
    <p:sldId id="286" r:id="rId28"/>
    <p:sldId id="288" r:id="rId29"/>
    <p:sldId id="287" r:id="rId30"/>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77" userDrawn="1">
          <p15:clr>
            <a:srgbClr val="A4A3A4"/>
          </p15:clr>
        </p15:guide>
        <p15:guide id="2" pos="30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B9EF"/>
    <a:srgbClr val="3CA9E6"/>
    <a:srgbClr val="6385A3"/>
    <a:srgbClr val="1B4F89"/>
    <a:srgbClr val="257ECB"/>
    <a:srgbClr val="1B84D3"/>
    <a:srgbClr val="1B477F"/>
    <a:srgbClr val="50B8EF"/>
    <a:srgbClr val="4F74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59" d="100"/>
          <a:sy n="59" d="100"/>
        </p:scale>
        <p:origin x="2988" y="108"/>
      </p:cViewPr>
      <p:guideLst>
        <p:guide orient="horz" pos="4077"/>
        <p:guide pos="30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3617BC-4C9B-45BF-9423-125E8968853F}" type="datetimeFigureOut">
              <a:rPr lang="pt-BR" smtClean="0"/>
              <a:t>29/06/2024</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D6EE2-A42D-470D-A6F4-95D1B2C1D382}" type="slidenum">
              <a:rPr lang="pt-BR" smtClean="0"/>
              <a:t>‹nº›</a:t>
            </a:fld>
            <a:endParaRPr lang="pt-BR"/>
          </a:p>
        </p:txBody>
      </p:sp>
    </p:spTree>
    <p:extLst>
      <p:ext uri="{BB962C8B-B14F-4D97-AF65-F5344CB8AC3E}">
        <p14:creationId xmlns:p14="http://schemas.microsoft.com/office/powerpoint/2010/main" val="1299706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529DEBD-0007-4C2F-BB5F-7D7189FC5F8B}" type="datetime1">
              <a:rPr lang="pt-BR" smtClean="0"/>
              <a:t>29/06/2024</a:t>
            </a:fld>
            <a:endParaRPr lang="pt-BR"/>
          </a:p>
        </p:txBody>
      </p:sp>
      <p:sp>
        <p:nvSpPr>
          <p:cNvPr id="5" name="Footer Placeholder 4"/>
          <p:cNvSpPr>
            <a:spLocks noGrp="1"/>
          </p:cNvSpPr>
          <p:nvPr>
            <p:ph type="ftr" sz="quarter" idx="11"/>
          </p:nvPr>
        </p:nvSpPr>
        <p:spPr/>
        <p:txBody>
          <a:bodyPr/>
          <a:lstStyle/>
          <a:p>
            <a:r>
              <a:rPr lang="pt-BR"/>
              <a:t>Guia Prático:Dicas para Criar Senhas Seguras e como gerenciá-las - Michelle Garcia</a:t>
            </a:r>
          </a:p>
        </p:txBody>
      </p:sp>
      <p:sp>
        <p:nvSpPr>
          <p:cNvPr id="6" name="Slide Number Placeholder 5"/>
          <p:cNvSpPr>
            <a:spLocks noGrp="1"/>
          </p:cNvSpPr>
          <p:nvPr>
            <p:ph type="sldNum" sz="quarter" idx="12"/>
          </p:nvPr>
        </p:nvSpPr>
        <p:spPr/>
        <p:txBody>
          <a:bodyPr/>
          <a:lstStyle/>
          <a:p>
            <a:fld id="{0E1EA5F2-E6DB-4799-986C-9FE966B1DF19}" type="slidenum">
              <a:rPr lang="pt-BR" smtClean="0"/>
              <a:t>‹nº›</a:t>
            </a:fld>
            <a:endParaRPr lang="pt-BR"/>
          </a:p>
        </p:txBody>
      </p:sp>
    </p:spTree>
    <p:extLst>
      <p:ext uri="{BB962C8B-B14F-4D97-AF65-F5344CB8AC3E}">
        <p14:creationId xmlns:p14="http://schemas.microsoft.com/office/powerpoint/2010/main" val="1013796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7226F2B-CA80-4644-B17B-153B1DB45EC9}" type="datetime1">
              <a:rPr lang="pt-BR" smtClean="0"/>
              <a:t>29/06/2024</a:t>
            </a:fld>
            <a:endParaRPr lang="pt-BR"/>
          </a:p>
        </p:txBody>
      </p:sp>
      <p:sp>
        <p:nvSpPr>
          <p:cNvPr id="5" name="Footer Placeholder 4"/>
          <p:cNvSpPr>
            <a:spLocks noGrp="1"/>
          </p:cNvSpPr>
          <p:nvPr>
            <p:ph type="ftr" sz="quarter" idx="11"/>
          </p:nvPr>
        </p:nvSpPr>
        <p:spPr/>
        <p:txBody>
          <a:bodyPr/>
          <a:lstStyle/>
          <a:p>
            <a:r>
              <a:rPr lang="pt-BR"/>
              <a:t>Guia Prático:Dicas para Criar Senhas Seguras e como gerenciá-las - Michelle Garcia</a:t>
            </a:r>
          </a:p>
        </p:txBody>
      </p:sp>
      <p:sp>
        <p:nvSpPr>
          <p:cNvPr id="6" name="Slide Number Placeholder 5"/>
          <p:cNvSpPr>
            <a:spLocks noGrp="1"/>
          </p:cNvSpPr>
          <p:nvPr>
            <p:ph type="sldNum" sz="quarter" idx="12"/>
          </p:nvPr>
        </p:nvSpPr>
        <p:spPr/>
        <p:txBody>
          <a:bodyPr/>
          <a:lstStyle/>
          <a:p>
            <a:fld id="{0E1EA5F2-E6DB-4799-986C-9FE966B1DF19}" type="slidenum">
              <a:rPr lang="pt-BR" smtClean="0"/>
              <a:t>‹nº›</a:t>
            </a:fld>
            <a:endParaRPr lang="pt-BR"/>
          </a:p>
        </p:txBody>
      </p:sp>
    </p:spTree>
    <p:extLst>
      <p:ext uri="{BB962C8B-B14F-4D97-AF65-F5344CB8AC3E}">
        <p14:creationId xmlns:p14="http://schemas.microsoft.com/office/powerpoint/2010/main" val="83114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220E415-D7E1-4F11-90DE-70E168849DC4}" type="datetime1">
              <a:rPr lang="pt-BR" smtClean="0"/>
              <a:t>29/06/2024</a:t>
            </a:fld>
            <a:endParaRPr lang="pt-BR"/>
          </a:p>
        </p:txBody>
      </p:sp>
      <p:sp>
        <p:nvSpPr>
          <p:cNvPr id="5" name="Footer Placeholder 4"/>
          <p:cNvSpPr>
            <a:spLocks noGrp="1"/>
          </p:cNvSpPr>
          <p:nvPr>
            <p:ph type="ftr" sz="quarter" idx="11"/>
          </p:nvPr>
        </p:nvSpPr>
        <p:spPr/>
        <p:txBody>
          <a:bodyPr/>
          <a:lstStyle/>
          <a:p>
            <a:r>
              <a:rPr lang="pt-BR"/>
              <a:t>Guia Prático:Dicas para Criar Senhas Seguras e como gerenciá-las - Michelle Garcia</a:t>
            </a:r>
          </a:p>
        </p:txBody>
      </p:sp>
      <p:sp>
        <p:nvSpPr>
          <p:cNvPr id="6" name="Slide Number Placeholder 5"/>
          <p:cNvSpPr>
            <a:spLocks noGrp="1"/>
          </p:cNvSpPr>
          <p:nvPr>
            <p:ph type="sldNum" sz="quarter" idx="12"/>
          </p:nvPr>
        </p:nvSpPr>
        <p:spPr/>
        <p:txBody>
          <a:bodyPr/>
          <a:lstStyle/>
          <a:p>
            <a:fld id="{0E1EA5F2-E6DB-4799-986C-9FE966B1DF19}" type="slidenum">
              <a:rPr lang="pt-BR" smtClean="0"/>
              <a:t>‹nº›</a:t>
            </a:fld>
            <a:endParaRPr lang="pt-BR"/>
          </a:p>
        </p:txBody>
      </p:sp>
    </p:spTree>
    <p:extLst>
      <p:ext uri="{BB962C8B-B14F-4D97-AF65-F5344CB8AC3E}">
        <p14:creationId xmlns:p14="http://schemas.microsoft.com/office/powerpoint/2010/main" val="404398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26C5201-44D9-4224-B253-BDF73D5BB1EA}" type="datetime1">
              <a:rPr lang="pt-BR" smtClean="0"/>
              <a:t>29/06/2024</a:t>
            </a:fld>
            <a:endParaRPr lang="pt-BR"/>
          </a:p>
        </p:txBody>
      </p:sp>
      <p:sp>
        <p:nvSpPr>
          <p:cNvPr id="5" name="Footer Placeholder 4"/>
          <p:cNvSpPr>
            <a:spLocks noGrp="1"/>
          </p:cNvSpPr>
          <p:nvPr>
            <p:ph type="ftr" sz="quarter" idx="11"/>
          </p:nvPr>
        </p:nvSpPr>
        <p:spPr/>
        <p:txBody>
          <a:bodyPr/>
          <a:lstStyle/>
          <a:p>
            <a:r>
              <a:rPr lang="pt-BR"/>
              <a:t>Guia Prático:Dicas para Criar Senhas Seguras e como gerenciá-las - Michelle Garcia</a:t>
            </a:r>
          </a:p>
        </p:txBody>
      </p:sp>
      <p:sp>
        <p:nvSpPr>
          <p:cNvPr id="6" name="Slide Number Placeholder 5"/>
          <p:cNvSpPr>
            <a:spLocks noGrp="1"/>
          </p:cNvSpPr>
          <p:nvPr>
            <p:ph type="sldNum" sz="quarter" idx="12"/>
          </p:nvPr>
        </p:nvSpPr>
        <p:spPr/>
        <p:txBody>
          <a:bodyPr/>
          <a:lstStyle/>
          <a:p>
            <a:fld id="{0E1EA5F2-E6DB-4799-986C-9FE966B1DF19}" type="slidenum">
              <a:rPr lang="pt-BR" smtClean="0"/>
              <a:t>‹nº›</a:t>
            </a:fld>
            <a:endParaRPr lang="pt-BR"/>
          </a:p>
        </p:txBody>
      </p:sp>
    </p:spTree>
    <p:extLst>
      <p:ext uri="{BB962C8B-B14F-4D97-AF65-F5344CB8AC3E}">
        <p14:creationId xmlns:p14="http://schemas.microsoft.com/office/powerpoint/2010/main" val="279480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740004E-894A-44E6-9927-4D49CEDF91C9}" type="datetime1">
              <a:rPr lang="pt-BR" smtClean="0"/>
              <a:t>29/06/2024</a:t>
            </a:fld>
            <a:endParaRPr lang="pt-BR"/>
          </a:p>
        </p:txBody>
      </p:sp>
      <p:sp>
        <p:nvSpPr>
          <p:cNvPr id="5" name="Footer Placeholder 4"/>
          <p:cNvSpPr>
            <a:spLocks noGrp="1"/>
          </p:cNvSpPr>
          <p:nvPr>
            <p:ph type="ftr" sz="quarter" idx="11"/>
          </p:nvPr>
        </p:nvSpPr>
        <p:spPr/>
        <p:txBody>
          <a:bodyPr/>
          <a:lstStyle/>
          <a:p>
            <a:r>
              <a:rPr lang="pt-BR"/>
              <a:t>Guia Prático:Dicas para Criar Senhas Seguras e como gerenciá-las - Michelle Garcia</a:t>
            </a:r>
          </a:p>
        </p:txBody>
      </p:sp>
      <p:sp>
        <p:nvSpPr>
          <p:cNvPr id="6" name="Slide Number Placeholder 5"/>
          <p:cNvSpPr>
            <a:spLocks noGrp="1"/>
          </p:cNvSpPr>
          <p:nvPr>
            <p:ph type="sldNum" sz="quarter" idx="12"/>
          </p:nvPr>
        </p:nvSpPr>
        <p:spPr/>
        <p:txBody>
          <a:bodyPr/>
          <a:lstStyle/>
          <a:p>
            <a:fld id="{0E1EA5F2-E6DB-4799-986C-9FE966B1DF19}" type="slidenum">
              <a:rPr lang="pt-BR" smtClean="0"/>
              <a:t>‹nº›</a:t>
            </a:fld>
            <a:endParaRPr lang="pt-BR"/>
          </a:p>
        </p:txBody>
      </p:sp>
    </p:spTree>
    <p:extLst>
      <p:ext uri="{BB962C8B-B14F-4D97-AF65-F5344CB8AC3E}">
        <p14:creationId xmlns:p14="http://schemas.microsoft.com/office/powerpoint/2010/main" val="275289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6314F5DD-93C8-4734-906A-0D9531CF1DC8}" type="datetime1">
              <a:rPr lang="pt-BR" smtClean="0"/>
              <a:t>29/06/2024</a:t>
            </a:fld>
            <a:endParaRPr lang="pt-BR"/>
          </a:p>
        </p:txBody>
      </p:sp>
      <p:sp>
        <p:nvSpPr>
          <p:cNvPr id="6" name="Footer Placeholder 5"/>
          <p:cNvSpPr>
            <a:spLocks noGrp="1"/>
          </p:cNvSpPr>
          <p:nvPr>
            <p:ph type="ftr" sz="quarter" idx="11"/>
          </p:nvPr>
        </p:nvSpPr>
        <p:spPr/>
        <p:txBody>
          <a:bodyPr/>
          <a:lstStyle/>
          <a:p>
            <a:r>
              <a:rPr lang="pt-BR"/>
              <a:t>Guia Prático:Dicas para Criar Senhas Seguras e como gerenciá-las - Michelle Garcia</a:t>
            </a:r>
          </a:p>
        </p:txBody>
      </p:sp>
      <p:sp>
        <p:nvSpPr>
          <p:cNvPr id="7" name="Slide Number Placeholder 6"/>
          <p:cNvSpPr>
            <a:spLocks noGrp="1"/>
          </p:cNvSpPr>
          <p:nvPr>
            <p:ph type="sldNum" sz="quarter" idx="12"/>
          </p:nvPr>
        </p:nvSpPr>
        <p:spPr/>
        <p:txBody>
          <a:bodyPr/>
          <a:lstStyle/>
          <a:p>
            <a:fld id="{0E1EA5F2-E6DB-4799-986C-9FE966B1DF19}" type="slidenum">
              <a:rPr lang="pt-BR" smtClean="0"/>
              <a:t>‹nº›</a:t>
            </a:fld>
            <a:endParaRPr lang="pt-BR"/>
          </a:p>
        </p:txBody>
      </p:sp>
    </p:spTree>
    <p:extLst>
      <p:ext uri="{BB962C8B-B14F-4D97-AF65-F5344CB8AC3E}">
        <p14:creationId xmlns:p14="http://schemas.microsoft.com/office/powerpoint/2010/main" val="1478699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4A7E3A9-ABB1-4C25-99F5-6DBE8E641043}" type="datetime1">
              <a:rPr lang="pt-BR" smtClean="0"/>
              <a:t>29/06/2024</a:t>
            </a:fld>
            <a:endParaRPr lang="pt-BR"/>
          </a:p>
        </p:txBody>
      </p:sp>
      <p:sp>
        <p:nvSpPr>
          <p:cNvPr id="8" name="Footer Placeholder 7"/>
          <p:cNvSpPr>
            <a:spLocks noGrp="1"/>
          </p:cNvSpPr>
          <p:nvPr>
            <p:ph type="ftr" sz="quarter" idx="11"/>
          </p:nvPr>
        </p:nvSpPr>
        <p:spPr/>
        <p:txBody>
          <a:bodyPr/>
          <a:lstStyle/>
          <a:p>
            <a:r>
              <a:rPr lang="pt-BR"/>
              <a:t>Guia Prático:Dicas para Criar Senhas Seguras e como gerenciá-las - Michelle Garcia</a:t>
            </a:r>
          </a:p>
        </p:txBody>
      </p:sp>
      <p:sp>
        <p:nvSpPr>
          <p:cNvPr id="9" name="Slide Number Placeholder 8"/>
          <p:cNvSpPr>
            <a:spLocks noGrp="1"/>
          </p:cNvSpPr>
          <p:nvPr>
            <p:ph type="sldNum" sz="quarter" idx="12"/>
          </p:nvPr>
        </p:nvSpPr>
        <p:spPr/>
        <p:txBody>
          <a:bodyPr/>
          <a:lstStyle/>
          <a:p>
            <a:fld id="{0E1EA5F2-E6DB-4799-986C-9FE966B1DF19}" type="slidenum">
              <a:rPr lang="pt-BR" smtClean="0"/>
              <a:t>‹nº›</a:t>
            </a:fld>
            <a:endParaRPr lang="pt-BR"/>
          </a:p>
        </p:txBody>
      </p:sp>
    </p:spTree>
    <p:extLst>
      <p:ext uri="{BB962C8B-B14F-4D97-AF65-F5344CB8AC3E}">
        <p14:creationId xmlns:p14="http://schemas.microsoft.com/office/powerpoint/2010/main" val="2430388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9D21B492-C48F-4A65-819C-C7EB19F27FAE}" type="datetime1">
              <a:rPr lang="pt-BR" smtClean="0"/>
              <a:t>29/06/2024</a:t>
            </a:fld>
            <a:endParaRPr lang="pt-BR"/>
          </a:p>
        </p:txBody>
      </p:sp>
      <p:sp>
        <p:nvSpPr>
          <p:cNvPr id="4" name="Footer Placeholder 3"/>
          <p:cNvSpPr>
            <a:spLocks noGrp="1"/>
          </p:cNvSpPr>
          <p:nvPr>
            <p:ph type="ftr" sz="quarter" idx="11"/>
          </p:nvPr>
        </p:nvSpPr>
        <p:spPr/>
        <p:txBody>
          <a:bodyPr/>
          <a:lstStyle/>
          <a:p>
            <a:r>
              <a:rPr lang="pt-BR"/>
              <a:t>Guia Prático:Dicas para Criar Senhas Seguras e como gerenciá-las - Michelle Garcia</a:t>
            </a:r>
          </a:p>
        </p:txBody>
      </p:sp>
      <p:sp>
        <p:nvSpPr>
          <p:cNvPr id="5" name="Slide Number Placeholder 4"/>
          <p:cNvSpPr>
            <a:spLocks noGrp="1"/>
          </p:cNvSpPr>
          <p:nvPr>
            <p:ph type="sldNum" sz="quarter" idx="12"/>
          </p:nvPr>
        </p:nvSpPr>
        <p:spPr/>
        <p:txBody>
          <a:bodyPr/>
          <a:lstStyle/>
          <a:p>
            <a:fld id="{0E1EA5F2-E6DB-4799-986C-9FE966B1DF19}" type="slidenum">
              <a:rPr lang="pt-BR" smtClean="0"/>
              <a:t>‹nº›</a:t>
            </a:fld>
            <a:endParaRPr lang="pt-BR"/>
          </a:p>
        </p:txBody>
      </p:sp>
    </p:spTree>
    <p:extLst>
      <p:ext uri="{BB962C8B-B14F-4D97-AF65-F5344CB8AC3E}">
        <p14:creationId xmlns:p14="http://schemas.microsoft.com/office/powerpoint/2010/main" val="4148103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F7D638-DD94-4F48-A7DD-94F47564CD87}" type="datetime1">
              <a:rPr lang="pt-BR" smtClean="0"/>
              <a:t>29/06/2024</a:t>
            </a:fld>
            <a:endParaRPr lang="pt-BR"/>
          </a:p>
        </p:txBody>
      </p:sp>
      <p:sp>
        <p:nvSpPr>
          <p:cNvPr id="3" name="Footer Placeholder 2"/>
          <p:cNvSpPr>
            <a:spLocks noGrp="1"/>
          </p:cNvSpPr>
          <p:nvPr>
            <p:ph type="ftr" sz="quarter" idx="11"/>
          </p:nvPr>
        </p:nvSpPr>
        <p:spPr/>
        <p:txBody>
          <a:bodyPr/>
          <a:lstStyle/>
          <a:p>
            <a:r>
              <a:rPr lang="pt-BR"/>
              <a:t>Guia Prático:Dicas para Criar Senhas Seguras e como gerenciá-las - Michelle Garcia</a:t>
            </a:r>
          </a:p>
        </p:txBody>
      </p:sp>
      <p:sp>
        <p:nvSpPr>
          <p:cNvPr id="4" name="Slide Number Placeholder 3"/>
          <p:cNvSpPr>
            <a:spLocks noGrp="1"/>
          </p:cNvSpPr>
          <p:nvPr>
            <p:ph type="sldNum" sz="quarter" idx="12"/>
          </p:nvPr>
        </p:nvSpPr>
        <p:spPr/>
        <p:txBody>
          <a:bodyPr/>
          <a:lstStyle/>
          <a:p>
            <a:fld id="{0E1EA5F2-E6DB-4799-986C-9FE966B1DF19}" type="slidenum">
              <a:rPr lang="pt-BR" smtClean="0"/>
              <a:t>‹nº›</a:t>
            </a:fld>
            <a:endParaRPr lang="pt-BR"/>
          </a:p>
        </p:txBody>
      </p:sp>
    </p:spTree>
    <p:extLst>
      <p:ext uri="{BB962C8B-B14F-4D97-AF65-F5344CB8AC3E}">
        <p14:creationId xmlns:p14="http://schemas.microsoft.com/office/powerpoint/2010/main" val="45513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B78BF97-5B0A-4F36-9252-DA3AEFEE69E5}" type="datetime1">
              <a:rPr lang="pt-BR" smtClean="0"/>
              <a:t>29/06/2024</a:t>
            </a:fld>
            <a:endParaRPr lang="pt-BR"/>
          </a:p>
        </p:txBody>
      </p:sp>
      <p:sp>
        <p:nvSpPr>
          <p:cNvPr id="6" name="Footer Placeholder 5"/>
          <p:cNvSpPr>
            <a:spLocks noGrp="1"/>
          </p:cNvSpPr>
          <p:nvPr>
            <p:ph type="ftr" sz="quarter" idx="11"/>
          </p:nvPr>
        </p:nvSpPr>
        <p:spPr/>
        <p:txBody>
          <a:bodyPr/>
          <a:lstStyle/>
          <a:p>
            <a:r>
              <a:rPr lang="pt-BR"/>
              <a:t>Guia Prático:Dicas para Criar Senhas Seguras e como gerenciá-las - Michelle Garcia</a:t>
            </a:r>
          </a:p>
        </p:txBody>
      </p:sp>
      <p:sp>
        <p:nvSpPr>
          <p:cNvPr id="7" name="Slide Number Placeholder 6"/>
          <p:cNvSpPr>
            <a:spLocks noGrp="1"/>
          </p:cNvSpPr>
          <p:nvPr>
            <p:ph type="sldNum" sz="quarter" idx="12"/>
          </p:nvPr>
        </p:nvSpPr>
        <p:spPr/>
        <p:txBody>
          <a:bodyPr/>
          <a:lstStyle/>
          <a:p>
            <a:fld id="{0E1EA5F2-E6DB-4799-986C-9FE966B1DF19}" type="slidenum">
              <a:rPr lang="pt-BR" smtClean="0"/>
              <a:t>‹nº›</a:t>
            </a:fld>
            <a:endParaRPr lang="pt-BR"/>
          </a:p>
        </p:txBody>
      </p:sp>
    </p:spTree>
    <p:extLst>
      <p:ext uri="{BB962C8B-B14F-4D97-AF65-F5344CB8AC3E}">
        <p14:creationId xmlns:p14="http://schemas.microsoft.com/office/powerpoint/2010/main" val="4225057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5ACBAEE-606C-456C-8A82-4CD30FEC33CE}" type="datetime1">
              <a:rPr lang="pt-BR" smtClean="0"/>
              <a:t>29/06/2024</a:t>
            </a:fld>
            <a:endParaRPr lang="pt-BR"/>
          </a:p>
        </p:txBody>
      </p:sp>
      <p:sp>
        <p:nvSpPr>
          <p:cNvPr id="6" name="Footer Placeholder 5"/>
          <p:cNvSpPr>
            <a:spLocks noGrp="1"/>
          </p:cNvSpPr>
          <p:nvPr>
            <p:ph type="ftr" sz="quarter" idx="11"/>
          </p:nvPr>
        </p:nvSpPr>
        <p:spPr/>
        <p:txBody>
          <a:bodyPr/>
          <a:lstStyle/>
          <a:p>
            <a:r>
              <a:rPr lang="pt-BR"/>
              <a:t>Guia Prático:Dicas para Criar Senhas Seguras e como gerenciá-las - Michelle Garcia</a:t>
            </a:r>
          </a:p>
        </p:txBody>
      </p:sp>
      <p:sp>
        <p:nvSpPr>
          <p:cNvPr id="7" name="Slide Number Placeholder 6"/>
          <p:cNvSpPr>
            <a:spLocks noGrp="1"/>
          </p:cNvSpPr>
          <p:nvPr>
            <p:ph type="sldNum" sz="quarter" idx="12"/>
          </p:nvPr>
        </p:nvSpPr>
        <p:spPr/>
        <p:txBody>
          <a:bodyPr/>
          <a:lstStyle/>
          <a:p>
            <a:fld id="{0E1EA5F2-E6DB-4799-986C-9FE966B1DF19}" type="slidenum">
              <a:rPr lang="pt-BR" smtClean="0"/>
              <a:t>‹nº›</a:t>
            </a:fld>
            <a:endParaRPr lang="pt-BR"/>
          </a:p>
        </p:txBody>
      </p:sp>
    </p:spTree>
    <p:extLst>
      <p:ext uri="{BB962C8B-B14F-4D97-AF65-F5344CB8AC3E}">
        <p14:creationId xmlns:p14="http://schemas.microsoft.com/office/powerpoint/2010/main" val="304284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8D734C8A-999B-4316-B4DF-C8D9227EA96D}" type="datetime1">
              <a:rPr lang="pt-BR" smtClean="0"/>
              <a:t>29/06/2024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r>
              <a:rPr lang="pt-BR"/>
              <a:t>Guia Prático:Dicas para Criar Senhas Seguras e como gerenciá-las - Michelle Garcia</a:t>
            </a: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0E1EA5F2-E6DB-4799-986C-9FE966B1DF19}" type="slidenum">
              <a:rPr lang="pt-BR" smtClean="0"/>
              <a:t>‹nº›</a:t>
            </a:fld>
            <a:endParaRPr lang="pt-BR"/>
          </a:p>
        </p:txBody>
      </p:sp>
    </p:spTree>
    <p:extLst>
      <p:ext uri="{BB962C8B-B14F-4D97-AF65-F5344CB8AC3E}">
        <p14:creationId xmlns:p14="http://schemas.microsoft.com/office/powerpoint/2010/main" val="442846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haveibeenpwned.com/" TargetMode="Externa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24.jpeg"/><Relationship Id="rId4" Type="http://schemas.openxmlformats.org/officeDocument/2006/relationships/hyperlink" Target="http://www.linkedin.com/in/michelle-garcia-" TargetMode="External"/><Relationship Id="rId9" Type="http://schemas.microsoft.com/office/2007/relationships/hdphoto" Target="../media/hdphoto3.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escudo">
            <a:extLst>
              <a:ext uri="{FF2B5EF4-FFF2-40B4-BE49-F238E27FC236}">
                <a16:creationId xmlns:a16="http://schemas.microsoft.com/office/drawing/2014/main" id="{6F5C03C6-42CB-4E11-B552-BF726B9E3B69}"/>
              </a:ext>
            </a:extLst>
          </p:cNvPr>
          <p:cNvSpPr/>
          <p:nvPr/>
        </p:nvSpPr>
        <p:spPr>
          <a:xfrm>
            <a:off x="0" y="0"/>
            <a:ext cx="9601200" cy="12801600"/>
          </a:xfrm>
          <a:prstGeom prst="rect">
            <a:avLst/>
          </a:prstGeom>
          <a:solidFill>
            <a:srgbClr val="4F7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 name="Escudo">
            <a:extLst>
              <a:ext uri="{FF2B5EF4-FFF2-40B4-BE49-F238E27FC236}">
                <a16:creationId xmlns:a16="http://schemas.microsoft.com/office/drawing/2014/main" id="{C7E5CDD2-DCD4-4562-9BD1-69697F26C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601200" cy="9601200"/>
          </a:xfrm>
          <a:prstGeom prst="rect">
            <a:avLst/>
          </a:prstGeom>
        </p:spPr>
      </p:pic>
      <p:sp>
        <p:nvSpPr>
          <p:cNvPr id="3" name="Título">
            <a:extLst>
              <a:ext uri="{FF2B5EF4-FFF2-40B4-BE49-F238E27FC236}">
                <a16:creationId xmlns:a16="http://schemas.microsoft.com/office/drawing/2014/main" id="{498B6A41-6B1D-4FFB-8337-3F3A7938EC4B}"/>
              </a:ext>
            </a:extLst>
          </p:cNvPr>
          <p:cNvSpPr txBox="1"/>
          <p:nvPr/>
        </p:nvSpPr>
        <p:spPr>
          <a:xfrm>
            <a:off x="2489200" y="246103"/>
            <a:ext cx="4178301" cy="1046440"/>
          </a:xfrm>
          <a:prstGeom prst="rect">
            <a:avLst/>
          </a:prstGeom>
          <a:noFill/>
          <a:effectLst>
            <a:glow rad="355600">
              <a:srgbClr val="57B9EF">
                <a:alpha val="55000"/>
              </a:srgbClr>
            </a:glow>
          </a:effectLst>
        </p:spPr>
        <p:txBody>
          <a:bodyPr wrap="square" rtlCol="0">
            <a:spAutoFit/>
          </a:bodyPr>
          <a:lstStyle/>
          <a:p>
            <a:r>
              <a:rPr lang="pt-BR" sz="6000" dirty="0">
                <a:solidFill>
                  <a:schemeClr val="bg1"/>
                </a:solidFill>
                <a:effectLst>
                  <a:glow rad="254000">
                    <a:srgbClr val="1B477F"/>
                  </a:glow>
                </a:effectLst>
                <a:latin typeface="Stencil" panose="040409050D0802020404" pitchFamily="82" charset="0"/>
              </a:rPr>
              <a:t>     </a:t>
            </a:r>
            <a:r>
              <a:rPr lang="pt-BR" sz="6200" dirty="0">
                <a:solidFill>
                  <a:schemeClr val="bg1"/>
                </a:solidFill>
                <a:effectLst>
                  <a:glow rad="685800">
                    <a:srgbClr val="1B477F"/>
                  </a:glow>
                </a:effectLst>
                <a:latin typeface="Stencil" panose="040409050D0802020404" pitchFamily="82" charset="0"/>
              </a:rPr>
              <a:t>Senhas</a:t>
            </a:r>
            <a:r>
              <a:rPr lang="pt-BR" sz="6000" dirty="0">
                <a:solidFill>
                  <a:schemeClr val="bg1"/>
                </a:solidFill>
                <a:effectLst>
                  <a:glow rad="254000">
                    <a:srgbClr val="1B477F"/>
                  </a:glow>
                </a:effectLst>
                <a:latin typeface="Stencil" panose="040409050D0802020404" pitchFamily="82" charset="0"/>
              </a:rPr>
              <a:t>                           </a:t>
            </a:r>
          </a:p>
        </p:txBody>
      </p:sp>
      <p:sp>
        <p:nvSpPr>
          <p:cNvPr id="8" name="Retângulo sub">
            <a:extLst>
              <a:ext uri="{FF2B5EF4-FFF2-40B4-BE49-F238E27FC236}">
                <a16:creationId xmlns:a16="http://schemas.microsoft.com/office/drawing/2014/main" id="{BD2EB198-BF02-42E9-8C87-97D9F4C724ED}"/>
              </a:ext>
            </a:extLst>
          </p:cNvPr>
          <p:cNvSpPr/>
          <p:nvPr/>
        </p:nvSpPr>
        <p:spPr>
          <a:xfrm>
            <a:off x="0" y="1430467"/>
            <a:ext cx="9601200" cy="1015663"/>
          </a:xfrm>
          <a:prstGeom prst="rect">
            <a:avLst/>
          </a:prstGeom>
          <a:solidFill>
            <a:srgbClr val="1B4F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Subtítulo">
            <a:extLst>
              <a:ext uri="{FF2B5EF4-FFF2-40B4-BE49-F238E27FC236}">
                <a16:creationId xmlns:a16="http://schemas.microsoft.com/office/drawing/2014/main" id="{5E7AE76B-5D81-4EEF-9032-7611187BD7BC}"/>
              </a:ext>
            </a:extLst>
          </p:cNvPr>
          <p:cNvSpPr txBox="1"/>
          <p:nvPr/>
        </p:nvSpPr>
        <p:spPr>
          <a:xfrm>
            <a:off x="1102360" y="1630977"/>
            <a:ext cx="8343900" cy="646331"/>
          </a:xfrm>
          <a:prstGeom prst="rect">
            <a:avLst/>
          </a:prstGeom>
          <a:noFill/>
          <a:effectLst>
            <a:glow rad="508000">
              <a:schemeClr val="accent1">
                <a:alpha val="84000"/>
              </a:schemeClr>
            </a:glow>
          </a:effectLst>
        </p:spPr>
        <p:txBody>
          <a:bodyPr wrap="square" rtlCol="0">
            <a:spAutoFit/>
          </a:bodyPr>
          <a:lstStyle/>
          <a:p>
            <a:r>
              <a:rPr lang="pt-BR" sz="3600" dirty="0">
                <a:solidFill>
                  <a:schemeClr val="bg1"/>
                </a:solidFill>
                <a:effectLst>
                  <a:glow rad="254000">
                    <a:srgbClr val="1B477F"/>
                  </a:glow>
                </a:effectLst>
                <a:latin typeface="Stencil" panose="040409050D0802020404" pitchFamily="82" charset="0"/>
              </a:rPr>
              <a:t>Fortaleça Seu </a:t>
            </a:r>
            <a:r>
              <a:rPr lang="pt-BR" sz="3600" dirty="0">
                <a:solidFill>
                  <a:schemeClr val="bg1"/>
                </a:solidFill>
                <a:effectLst>
                  <a:glow rad="330200">
                    <a:srgbClr val="1B477F"/>
                  </a:glow>
                </a:effectLst>
                <a:latin typeface="Stencil" panose="040409050D0802020404" pitchFamily="82" charset="0"/>
              </a:rPr>
              <a:t>Castelo</a:t>
            </a:r>
            <a:r>
              <a:rPr lang="pt-BR" sz="3600" dirty="0">
                <a:solidFill>
                  <a:schemeClr val="bg1"/>
                </a:solidFill>
                <a:effectLst>
                  <a:glow rad="254000">
                    <a:srgbClr val="1B477F"/>
                  </a:glow>
                </a:effectLst>
                <a:latin typeface="Stencil" panose="040409050D0802020404" pitchFamily="82" charset="0"/>
              </a:rPr>
              <a:t> Digital</a:t>
            </a:r>
            <a:endParaRPr lang="pt-BR" sz="3600" dirty="0"/>
          </a:p>
        </p:txBody>
      </p:sp>
      <p:sp>
        <p:nvSpPr>
          <p:cNvPr id="7" name="CaixaDeTexto 6">
            <a:extLst>
              <a:ext uri="{FF2B5EF4-FFF2-40B4-BE49-F238E27FC236}">
                <a16:creationId xmlns:a16="http://schemas.microsoft.com/office/drawing/2014/main" id="{0231B597-8383-411C-AD44-6EE74C9A0D89}"/>
              </a:ext>
            </a:extLst>
          </p:cNvPr>
          <p:cNvSpPr txBox="1"/>
          <p:nvPr/>
        </p:nvSpPr>
        <p:spPr>
          <a:xfrm>
            <a:off x="2212340" y="11478280"/>
            <a:ext cx="5176520" cy="523220"/>
          </a:xfrm>
          <a:prstGeom prst="rect">
            <a:avLst/>
          </a:prstGeom>
          <a:noFill/>
        </p:spPr>
        <p:txBody>
          <a:bodyPr wrap="square" rtlCol="0">
            <a:spAutoFit/>
          </a:bodyPr>
          <a:lstStyle/>
          <a:p>
            <a:r>
              <a:rPr lang="pt-BR" sz="2800" dirty="0">
                <a:latin typeface="8BIT WONDER" panose="00000400000000000000" pitchFamily="2" charset="0"/>
              </a:rPr>
              <a:t>Michelle Garcia</a:t>
            </a:r>
          </a:p>
        </p:txBody>
      </p:sp>
    </p:spTree>
    <p:extLst>
      <p:ext uri="{BB962C8B-B14F-4D97-AF65-F5344CB8AC3E}">
        <p14:creationId xmlns:p14="http://schemas.microsoft.com/office/powerpoint/2010/main" val="4250117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0DBE006-B75B-4BE4-853E-1D4A63D29499}"/>
              </a:ext>
            </a:extLst>
          </p:cNvPr>
          <p:cNvSpPr/>
          <p:nvPr/>
        </p:nvSpPr>
        <p:spPr>
          <a:xfrm>
            <a:off x="0" y="0"/>
            <a:ext cx="9601200" cy="12801600"/>
          </a:xfrm>
          <a:prstGeom prst="rect">
            <a:avLst/>
          </a:prstGeom>
          <a:solidFill>
            <a:srgbClr val="1B4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ítulo_componente">
            <a:extLst>
              <a:ext uri="{FF2B5EF4-FFF2-40B4-BE49-F238E27FC236}">
                <a16:creationId xmlns:a16="http://schemas.microsoft.com/office/drawing/2014/main" id="{95B8E787-2AA0-464A-9472-C8EFC24B2E2C}"/>
              </a:ext>
            </a:extLst>
          </p:cNvPr>
          <p:cNvSpPr txBox="1"/>
          <p:nvPr/>
        </p:nvSpPr>
        <p:spPr>
          <a:xfrm>
            <a:off x="806660" y="6162063"/>
            <a:ext cx="8391586" cy="1754326"/>
          </a:xfrm>
          <a:prstGeom prst="rect">
            <a:avLst/>
          </a:prstGeom>
          <a:noFill/>
        </p:spPr>
        <p:txBody>
          <a:bodyPr wrap="square" rtlCol="0">
            <a:spAutoFit/>
          </a:bodyPr>
          <a:lstStyle/>
          <a:p>
            <a:pPr algn="ctr"/>
            <a:r>
              <a:rPr lang="pt-BR" sz="5400" dirty="0">
                <a:solidFill>
                  <a:schemeClr val="bg1"/>
                </a:solidFill>
                <a:latin typeface="Impact" panose="020B0806030902050204" pitchFamily="34" charset="0"/>
              </a:rPr>
              <a:t>Ative a Autenticação em Duas Etapas (2FA)</a:t>
            </a:r>
            <a:endParaRPr lang="pt-BR" sz="5400" dirty="0">
              <a:solidFill>
                <a:schemeClr val="bg1"/>
              </a:solidFill>
              <a:effectLst>
                <a:glow rad="254000">
                  <a:srgbClr val="1B477F"/>
                </a:glow>
              </a:effectLst>
              <a:latin typeface="Impact" panose="020B0806030902050204" pitchFamily="34" charset="0"/>
            </a:endParaRPr>
          </a:p>
        </p:txBody>
      </p:sp>
      <p:sp>
        <p:nvSpPr>
          <p:cNvPr id="5" name="título_componente">
            <a:extLst>
              <a:ext uri="{FF2B5EF4-FFF2-40B4-BE49-F238E27FC236}">
                <a16:creationId xmlns:a16="http://schemas.microsoft.com/office/drawing/2014/main" id="{EF9BBEF3-4FE0-4FBB-B48E-279DD6E7E7AB}"/>
              </a:ext>
            </a:extLst>
          </p:cNvPr>
          <p:cNvSpPr txBox="1"/>
          <p:nvPr/>
        </p:nvSpPr>
        <p:spPr>
          <a:xfrm>
            <a:off x="2420438" y="3183969"/>
            <a:ext cx="4377690" cy="3154710"/>
          </a:xfrm>
          <a:prstGeom prst="rect">
            <a:avLst/>
          </a:prstGeom>
          <a:noFill/>
          <a:ln>
            <a:noFill/>
          </a:ln>
        </p:spPr>
        <p:txBody>
          <a:bodyPr wrap="square" rtlCol="0">
            <a:spAutoFit/>
          </a:bodyPr>
          <a:lstStyle/>
          <a:p>
            <a:pPr algn="ctr"/>
            <a:r>
              <a:rPr lang="pt-BR" sz="19900" dirty="0">
                <a:ln>
                  <a:solidFill>
                    <a:schemeClr val="bg1"/>
                  </a:solidFill>
                </a:ln>
                <a:noFill/>
                <a:effectLst>
                  <a:glow rad="101600">
                    <a:schemeClr val="accent5">
                      <a:satMod val="175000"/>
                      <a:alpha val="40000"/>
                    </a:schemeClr>
                  </a:glow>
                </a:effectLst>
                <a:latin typeface="Impact" panose="020B0806030902050204" pitchFamily="34" charset="0"/>
              </a:rPr>
              <a:t>04</a:t>
            </a:r>
          </a:p>
        </p:txBody>
      </p:sp>
      <p:sp>
        <p:nvSpPr>
          <p:cNvPr id="6" name="Retângulo 5">
            <a:extLst>
              <a:ext uri="{FF2B5EF4-FFF2-40B4-BE49-F238E27FC236}">
                <a16:creationId xmlns:a16="http://schemas.microsoft.com/office/drawing/2014/main" id="{A70C2D6C-7D94-430E-B4DA-9DF2FA8683F7}"/>
              </a:ext>
            </a:extLst>
          </p:cNvPr>
          <p:cNvSpPr/>
          <p:nvPr/>
        </p:nvSpPr>
        <p:spPr>
          <a:xfrm>
            <a:off x="1114453" y="7862389"/>
            <a:ext cx="7776000" cy="108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a:extLst>
              <a:ext uri="{FF2B5EF4-FFF2-40B4-BE49-F238E27FC236}">
                <a16:creationId xmlns:a16="http://schemas.microsoft.com/office/drawing/2014/main" id="{A982CB98-3140-BEE7-2684-46D34F9499AD}"/>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7" name="Espaço Reservado para Número de Slide 6">
            <a:extLst>
              <a:ext uri="{FF2B5EF4-FFF2-40B4-BE49-F238E27FC236}">
                <a16:creationId xmlns:a16="http://schemas.microsoft.com/office/drawing/2014/main" id="{3E3FC58C-3FEC-E55B-D082-61A3B5B1C401}"/>
              </a:ext>
            </a:extLst>
          </p:cNvPr>
          <p:cNvSpPr>
            <a:spLocks noGrp="1"/>
          </p:cNvSpPr>
          <p:nvPr>
            <p:ph type="sldNum" sz="quarter" idx="12"/>
          </p:nvPr>
        </p:nvSpPr>
        <p:spPr/>
        <p:txBody>
          <a:bodyPr/>
          <a:lstStyle/>
          <a:p>
            <a:fld id="{0E1EA5F2-E6DB-4799-986C-9FE966B1DF19}" type="slidenum">
              <a:rPr lang="pt-BR" smtClean="0"/>
              <a:t>10</a:t>
            </a:fld>
            <a:endParaRPr lang="pt-BR"/>
          </a:p>
        </p:txBody>
      </p:sp>
    </p:spTree>
    <p:extLst>
      <p:ext uri="{BB962C8B-B14F-4D97-AF65-F5344CB8AC3E}">
        <p14:creationId xmlns:p14="http://schemas.microsoft.com/office/powerpoint/2010/main" val="303349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_componente">
            <a:extLst>
              <a:ext uri="{FF2B5EF4-FFF2-40B4-BE49-F238E27FC236}">
                <a16:creationId xmlns:a16="http://schemas.microsoft.com/office/drawing/2014/main" id="{4377E2FE-D646-4085-942E-CAD5A695F97E}"/>
              </a:ext>
            </a:extLst>
          </p:cNvPr>
          <p:cNvSpPr txBox="1"/>
          <p:nvPr/>
        </p:nvSpPr>
        <p:spPr>
          <a:xfrm>
            <a:off x="607059" y="784406"/>
            <a:ext cx="8531861" cy="707886"/>
          </a:xfrm>
          <a:prstGeom prst="rect">
            <a:avLst/>
          </a:prstGeom>
          <a:noFill/>
        </p:spPr>
        <p:txBody>
          <a:bodyPr wrap="square" rtlCol="0">
            <a:spAutoFit/>
          </a:bodyPr>
          <a:lstStyle/>
          <a:p>
            <a:r>
              <a:rPr lang="pt-BR" sz="4000" dirty="0">
                <a:latin typeface="Impact" panose="020B0806030902050204" pitchFamily="34" charset="0"/>
              </a:rPr>
              <a:t>Autenticação em Duas Etapas (2FA) 🔐</a:t>
            </a:r>
          </a:p>
        </p:txBody>
      </p:sp>
      <p:sp>
        <p:nvSpPr>
          <p:cNvPr id="5" name="text_componente">
            <a:extLst>
              <a:ext uri="{FF2B5EF4-FFF2-40B4-BE49-F238E27FC236}">
                <a16:creationId xmlns:a16="http://schemas.microsoft.com/office/drawing/2014/main" id="{43A3CEFA-EFE5-4A81-8D66-281CA1BC0B77}"/>
              </a:ext>
            </a:extLst>
          </p:cNvPr>
          <p:cNvSpPr txBox="1"/>
          <p:nvPr/>
        </p:nvSpPr>
        <p:spPr>
          <a:xfrm>
            <a:off x="586421" y="1599982"/>
            <a:ext cx="7524568" cy="2308324"/>
          </a:xfrm>
          <a:prstGeom prst="rect">
            <a:avLst/>
          </a:prstGeom>
          <a:noFill/>
        </p:spPr>
        <p:txBody>
          <a:bodyPr wrap="square" rtlCol="0">
            <a:spAutoFit/>
          </a:bodyPr>
          <a:lstStyle/>
          <a:p>
            <a:r>
              <a:rPr lang="pt-BR" sz="2400" dirty="0"/>
              <a:t>A autenticação em duas etapas requer uma segunda forma de verificação além da senha, como um código enviado para seu telefone. Isso dificulta ainda mais o acesso não autorizado.</a:t>
            </a:r>
            <a:br>
              <a:rPr lang="pt-BR" sz="2400" dirty="0"/>
            </a:br>
            <a:endParaRPr lang="pt-BR" sz="2400" dirty="0"/>
          </a:p>
          <a:p>
            <a:r>
              <a:rPr lang="pt-BR" sz="2400" b="1" dirty="0"/>
              <a:t>Exemplo</a:t>
            </a:r>
            <a:r>
              <a:rPr lang="pt-BR" sz="2400" dirty="0"/>
              <a:t>:</a:t>
            </a:r>
          </a:p>
        </p:txBody>
      </p:sp>
      <p:sp>
        <p:nvSpPr>
          <p:cNvPr id="7" name="text_componente">
            <a:extLst>
              <a:ext uri="{FF2B5EF4-FFF2-40B4-BE49-F238E27FC236}">
                <a16:creationId xmlns:a16="http://schemas.microsoft.com/office/drawing/2014/main" id="{2C465F87-8C0F-28FF-3794-17CFE709D56D}"/>
              </a:ext>
            </a:extLst>
          </p:cNvPr>
          <p:cNvSpPr txBox="1"/>
          <p:nvPr/>
        </p:nvSpPr>
        <p:spPr>
          <a:xfrm>
            <a:off x="606279" y="3908306"/>
            <a:ext cx="4550591" cy="2308324"/>
          </a:xfrm>
          <a:prstGeom prst="rect">
            <a:avLst/>
          </a:prstGeom>
          <a:noFill/>
        </p:spPr>
        <p:txBody>
          <a:bodyPr wrap="square" rtlCol="0">
            <a:spAutoFit/>
          </a:bodyPr>
          <a:lstStyle/>
          <a:p>
            <a:pPr marL="342900" indent="-342900">
              <a:buFont typeface="Arial" panose="020B0604020202020204" pitchFamily="34" charset="0"/>
              <a:buChar char="•"/>
            </a:pPr>
            <a:r>
              <a:rPr lang="pt-BR" sz="2400" dirty="0"/>
              <a:t>Fraca: Apenas senha para acessar o e-mail</a:t>
            </a:r>
          </a:p>
          <a:p>
            <a:pPr marL="342900" indent="-342900">
              <a:buFont typeface="Arial" panose="020B0604020202020204" pitchFamily="34" charset="0"/>
              <a:buChar char="•"/>
            </a:pPr>
            <a:r>
              <a:rPr lang="pt-BR" sz="2400" dirty="0"/>
              <a:t>Forte: Senha + código enviado por SMS ou gerado por um aplicativo como Google </a:t>
            </a:r>
            <a:r>
              <a:rPr lang="pt-BR" sz="2400" dirty="0" err="1"/>
              <a:t>Authenticator</a:t>
            </a:r>
            <a:endParaRPr lang="pt-BR" sz="2400" dirty="0"/>
          </a:p>
        </p:txBody>
      </p:sp>
      <p:sp>
        <p:nvSpPr>
          <p:cNvPr id="12" name="título_componente">
            <a:extLst>
              <a:ext uri="{FF2B5EF4-FFF2-40B4-BE49-F238E27FC236}">
                <a16:creationId xmlns:a16="http://schemas.microsoft.com/office/drawing/2014/main" id="{48410970-1D2E-3EA0-DC81-D79746D5A926}"/>
              </a:ext>
            </a:extLst>
          </p:cNvPr>
          <p:cNvSpPr txBox="1"/>
          <p:nvPr/>
        </p:nvSpPr>
        <p:spPr>
          <a:xfrm>
            <a:off x="606279" y="6782679"/>
            <a:ext cx="8096069" cy="707886"/>
          </a:xfrm>
          <a:prstGeom prst="rect">
            <a:avLst/>
          </a:prstGeom>
          <a:noFill/>
        </p:spPr>
        <p:txBody>
          <a:bodyPr wrap="square" rtlCol="0">
            <a:spAutoFit/>
          </a:bodyPr>
          <a:lstStyle/>
          <a:p>
            <a:r>
              <a:rPr lang="pt-BR" sz="4000" dirty="0">
                <a:latin typeface="Impact" panose="020B0806030902050204" pitchFamily="34" charset="0"/>
              </a:rPr>
              <a:t>Exemplos de Uso</a:t>
            </a:r>
            <a:endParaRPr lang="pt-BR" sz="4000" dirty="0">
              <a:solidFill>
                <a:schemeClr val="bg1"/>
              </a:solidFill>
              <a:effectLst>
                <a:glow rad="254000">
                  <a:srgbClr val="1B477F"/>
                </a:glow>
              </a:effectLst>
              <a:latin typeface="Impact" panose="020B0806030902050204" pitchFamily="34" charset="0"/>
            </a:endParaRPr>
          </a:p>
        </p:txBody>
      </p:sp>
      <p:sp>
        <p:nvSpPr>
          <p:cNvPr id="13" name="text_componente">
            <a:extLst>
              <a:ext uri="{FF2B5EF4-FFF2-40B4-BE49-F238E27FC236}">
                <a16:creationId xmlns:a16="http://schemas.microsoft.com/office/drawing/2014/main" id="{07A8991B-BA5E-3CFD-4BE7-82A4FE6997F7}"/>
              </a:ext>
            </a:extLst>
          </p:cNvPr>
          <p:cNvSpPr txBox="1"/>
          <p:nvPr/>
        </p:nvSpPr>
        <p:spPr>
          <a:xfrm>
            <a:off x="586421" y="7871358"/>
            <a:ext cx="7851919" cy="3046988"/>
          </a:xfrm>
          <a:prstGeom prst="rect">
            <a:avLst/>
          </a:prstGeom>
          <a:noFill/>
        </p:spPr>
        <p:txBody>
          <a:bodyPr wrap="square" rtlCol="0">
            <a:spAutoFit/>
          </a:bodyPr>
          <a:lstStyle/>
          <a:p>
            <a:pPr marL="342900" indent="-342900">
              <a:buFont typeface="Arial" panose="020B0604020202020204" pitchFamily="34" charset="0"/>
              <a:buChar char="•"/>
            </a:pPr>
            <a:r>
              <a:rPr lang="pt-BR" sz="2400" b="1" dirty="0"/>
              <a:t>Bancos Online</a:t>
            </a:r>
            <a:r>
              <a:rPr lang="pt-BR" sz="2400" dirty="0"/>
              <a:t>: Muitos bancos exigem 2FA para transações online para garantir que apenas o titular da conta possa acessar os serviços.</a:t>
            </a:r>
          </a:p>
          <a:p>
            <a:pPr marL="342900" indent="-342900">
              <a:buFont typeface="Arial" panose="020B0604020202020204" pitchFamily="34" charset="0"/>
              <a:buChar char="•"/>
            </a:pPr>
            <a:r>
              <a:rPr lang="pt-BR" sz="2400" b="1" dirty="0"/>
              <a:t>Serviços de E-mail</a:t>
            </a:r>
            <a:r>
              <a:rPr lang="pt-BR" sz="2400" dirty="0"/>
              <a:t>: Plataformas como Gmail e Outlook oferecem 2FA para proteger contra acessos não autorizados.</a:t>
            </a:r>
          </a:p>
          <a:p>
            <a:pPr marL="342900" indent="-342900">
              <a:buFont typeface="Arial" panose="020B0604020202020204" pitchFamily="34" charset="0"/>
              <a:buChar char="•"/>
            </a:pPr>
            <a:r>
              <a:rPr lang="pt-BR" sz="2400" b="1" dirty="0"/>
              <a:t>Redes Sociais</a:t>
            </a:r>
            <a:r>
              <a:rPr lang="pt-BR" sz="2400" dirty="0"/>
              <a:t>: Facebook, Twitter e Instagram permitem a ativação de 2FA para proteger contas contra invasões.</a:t>
            </a:r>
          </a:p>
        </p:txBody>
      </p:sp>
      <p:sp>
        <p:nvSpPr>
          <p:cNvPr id="14" name="Espaço Reservado para Rodapé 13">
            <a:extLst>
              <a:ext uri="{FF2B5EF4-FFF2-40B4-BE49-F238E27FC236}">
                <a16:creationId xmlns:a16="http://schemas.microsoft.com/office/drawing/2014/main" id="{72F5A98B-8809-E1F9-5A30-EEA2B233E6D7}"/>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5" name="Espaço Reservado para Número de Slide 14">
            <a:extLst>
              <a:ext uri="{FF2B5EF4-FFF2-40B4-BE49-F238E27FC236}">
                <a16:creationId xmlns:a16="http://schemas.microsoft.com/office/drawing/2014/main" id="{064A23AD-7B86-D604-E64F-045B78C6A7B7}"/>
              </a:ext>
            </a:extLst>
          </p:cNvPr>
          <p:cNvSpPr>
            <a:spLocks noGrp="1"/>
          </p:cNvSpPr>
          <p:nvPr>
            <p:ph type="sldNum" sz="quarter" idx="12"/>
          </p:nvPr>
        </p:nvSpPr>
        <p:spPr/>
        <p:txBody>
          <a:bodyPr/>
          <a:lstStyle/>
          <a:p>
            <a:fld id="{0E1EA5F2-E6DB-4799-986C-9FE966B1DF19}" type="slidenum">
              <a:rPr lang="pt-BR" smtClean="0"/>
              <a:t>11</a:t>
            </a:fld>
            <a:endParaRPr lang="pt-BR"/>
          </a:p>
        </p:txBody>
      </p:sp>
      <p:pic>
        <p:nvPicPr>
          <p:cNvPr id="16" name="Picture 4" descr="Blue Line Divider Png, Transparent Png , Transparent Png Image - PNGitem">
            <a:extLst>
              <a:ext uri="{FF2B5EF4-FFF2-40B4-BE49-F238E27FC236}">
                <a16:creationId xmlns:a16="http://schemas.microsoft.com/office/drawing/2014/main" id="{4535C435-716B-94BB-F2F6-39C32325EFB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m 16">
            <a:extLst>
              <a:ext uri="{FF2B5EF4-FFF2-40B4-BE49-F238E27FC236}">
                <a16:creationId xmlns:a16="http://schemas.microsoft.com/office/drawing/2014/main" id="{D780CE00-74E3-BBA3-20D6-39ED89B1D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0240" y="11161714"/>
            <a:ext cx="1011600" cy="1011600"/>
          </a:xfrm>
          <a:prstGeom prst="rect">
            <a:avLst/>
          </a:prstGeom>
        </p:spPr>
      </p:pic>
      <p:pic>
        <p:nvPicPr>
          <p:cNvPr id="19" name="Imagem 18">
            <a:extLst>
              <a:ext uri="{FF2B5EF4-FFF2-40B4-BE49-F238E27FC236}">
                <a16:creationId xmlns:a16="http://schemas.microsoft.com/office/drawing/2014/main" id="{B0FA743A-52FC-D069-DF73-4564BBB6D769}"/>
              </a:ext>
            </a:extLst>
          </p:cNvPr>
          <p:cNvPicPr>
            <a:picLocks noChangeAspect="1"/>
          </p:cNvPicPr>
          <p:nvPr/>
        </p:nvPicPr>
        <p:blipFill>
          <a:blip r:embed="rId5"/>
          <a:stretch>
            <a:fillRect/>
          </a:stretch>
        </p:blipFill>
        <p:spPr>
          <a:xfrm>
            <a:off x="5220513" y="3306465"/>
            <a:ext cx="3535527" cy="2910776"/>
          </a:xfrm>
          <a:prstGeom prst="rect">
            <a:avLst/>
          </a:prstGeom>
        </p:spPr>
      </p:pic>
    </p:spTree>
    <p:extLst>
      <p:ext uri="{BB962C8B-B14F-4D97-AF65-F5344CB8AC3E}">
        <p14:creationId xmlns:p14="http://schemas.microsoft.com/office/powerpoint/2010/main" val="544366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06278" y="3063855"/>
            <a:ext cx="4164202" cy="2677656"/>
          </a:xfrm>
          <a:prstGeom prst="rect">
            <a:avLst/>
          </a:prstGeom>
          <a:noFill/>
        </p:spPr>
        <p:txBody>
          <a:bodyPr wrap="square" rtlCol="0">
            <a:spAutoFit/>
          </a:bodyPr>
          <a:lstStyle/>
          <a:p>
            <a:pPr marL="342900" indent="-342900">
              <a:buFont typeface="Arial" panose="020B0604020202020204" pitchFamily="34" charset="0"/>
              <a:buChar char="•"/>
            </a:pPr>
            <a:r>
              <a:rPr lang="pt-BR" sz="2400" b="1" dirty="0"/>
              <a:t>Google </a:t>
            </a:r>
            <a:r>
              <a:rPr lang="pt-BR" sz="2400" b="1" dirty="0" err="1"/>
              <a:t>Authenticator</a:t>
            </a:r>
            <a:endParaRPr lang="pt-BR" sz="2400" b="1" dirty="0"/>
          </a:p>
          <a:p>
            <a:r>
              <a:rPr lang="pt-BR" sz="2400" dirty="0"/>
              <a:t>O Google </a:t>
            </a:r>
            <a:r>
              <a:rPr lang="pt-BR" sz="2400" dirty="0" err="1"/>
              <a:t>Authenticator</a:t>
            </a:r>
            <a:r>
              <a:rPr lang="pt-BR" sz="2400" dirty="0"/>
              <a:t> é um dos aplicativos mais conhecidos para 2FA. Ele gera códigos temporários que você usa para acessar suas contas após inserir sua senha.</a:t>
            </a:r>
          </a:p>
        </p:txBody>
      </p:sp>
      <p:sp>
        <p:nvSpPr>
          <p:cNvPr id="6" name="título_componente">
            <a:extLst>
              <a:ext uri="{FF2B5EF4-FFF2-40B4-BE49-F238E27FC236}">
                <a16:creationId xmlns:a16="http://schemas.microsoft.com/office/drawing/2014/main" id="{544071B0-5A96-1836-B588-F76F06AE0EC8}"/>
              </a:ext>
            </a:extLst>
          </p:cNvPr>
          <p:cNvSpPr txBox="1"/>
          <p:nvPr/>
        </p:nvSpPr>
        <p:spPr>
          <a:xfrm>
            <a:off x="606280" y="934810"/>
            <a:ext cx="8096069" cy="707886"/>
          </a:xfrm>
          <a:prstGeom prst="rect">
            <a:avLst/>
          </a:prstGeom>
          <a:noFill/>
        </p:spPr>
        <p:txBody>
          <a:bodyPr wrap="square" rtlCol="0">
            <a:spAutoFit/>
          </a:bodyPr>
          <a:lstStyle/>
          <a:p>
            <a:r>
              <a:rPr lang="pt-BR" sz="4000" dirty="0">
                <a:latin typeface="Impact" panose="020B0806030902050204" pitchFamily="34" charset="0"/>
              </a:rPr>
              <a:t>Aplicativos Autenticadores para 2FA</a:t>
            </a:r>
            <a:endParaRPr lang="pt-BR" sz="4000" dirty="0">
              <a:solidFill>
                <a:schemeClr val="bg1"/>
              </a:solidFill>
              <a:effectLst>
                <a:glow rad="254000">
                  <a:srgbClr val="1B477F"/>
                </a:glow>
              </a:effectLst>
              <a:latin typeface="Impact" panose="020B0806030902050204" pitchFamily="34" charset="0"/>
            </a:endParaRPr>
          </a:p>
        </p:txBody>
      </p:sp>
      <p:sp>
        <p:nvSpPr>
          <p:cNvPr id="7" name="text_componente">
            <a:extLst>
              <a:ext uri="{FF2B5EF4-FFF2-40B4-BE49-F238E27FC236}">
                <a16:creationId xmlns:a16="http://schemas.microsoft.com/office/drawing/2014/main" id="{B4FC8138-5F5A-2BA8-0FFE-ECA70AE93C7B}"/>
              </a:ext>
            </a:extLst>
          </p:cNvPr>
          <p:cNvSpPr txBox="1"/>
          <p:nvPr/>
        </p:nvSpPr>
        <p:spPr>
          <a:xfrm>
            <a:off x="534280" y="6086747"/>
            <a:ext cx="4164202" cy="2308324"/>
          </a:xfrm>
          <a:prstGeom prst="rect">
            <a:avLst/>
          </a:prstGeom>
          <a:noFill/>
        </p:spPr>
        <p:txBody>
          <a:bodyPr wrap="square" rtlCol="0">
            <a:spAutoFit/>
          </a:bodyPr>
          <a:lstStyle/>
          <a:p>
            <a:pPr marL="342900" indent="-342900">
              <a:buFont typeface="Arial" panose="020B0604020202020204" pitchFamily="34" charset="0"/>
              <a:buChar char="•"/>
            </a:pPr>
            <a:r>
              <a:rPr lang="pt-BR" sz="2400" b="1" dirty="0"/>
              <a:t>Microsoft </a:t>
            </a:r>
            <a:r>
              <a:rPr lang="pt-BR" sz="2400" b="1" dirty="0" err="1"/>
              <a:t>Authenticator</a:t>
            </a:r>
            <a:r>
              <a:rPr lang="pt-BR" sz="2400" dirty="0" err="1"/>
              <a:t>O</a:t>
            </a:r>
            <a:endParaRPr lang="pt-BR" sz="2400" dirty="0"/>
          </a:p>
          <a:p>
            <a:r>
              <a:rPr lang="pt-BR" sz="2400" dirty="0"/>
              <a:t>Microsoft </a:t>
            </a:r>
            <a:r>
              <a:rPr lang="pt-BR" sz="2400" dirty="0" err="1"/>
              <a:t>Authenticator</a:t>
            </a:r>
            <a:r>
              <a:rPr lang="pt-BR" sz="2400" dirty="0"/>
              <a:t> é uma opção confiável para usuários de contas Microsoft. Ele também oferece suporte para autenticação biométrica.</a:t>
            </a:r>
          </a:p>
        </p:txBody>
      </p:sp>
      <p:sp>
        <p:nvSpPr>
          <p:cNvPr id="8" name="text_componente">
            <a:extLst>
              <a:ext uri="{FF2B5EF4-FFF2-40B4-BE49-F238E27FC236}">
                <a16:creationId xmlns:a16="http://schemas.microsoft.com/office/drawing/2014/main" id="{B4684ED3-5B75-AC25-2B8A-5E0DEBC9322B}"/>
              </a:ext>
            </a:extLst>
          </p:cNvPr>
          <p:cNvSpPr txBox="1"/>
          <p:nvPr/>
        </p:nvSpPr>
        <p:spPr>
          <a:xfrm>
            <a:off x="606278" y="8740308"/>
            <a:ext cx="4164202" cy="2677656"/>
          </a:xfrm>
          <a:prstGeom prst="rect">
            <a:avLst/>
          </a:prstGeom>
          <a:noFill/>
        </p:spPr>
        <p:txBody>
          <a:bodyPr wrap="square" rtlCol="0">
            <a:spAutoFit/>
          </a:bodyPr>
          <a:lstStyle/>
          <a:p>
            <a:pPr marL="342900" indent="-342900">
              <a:buFont typeface="Arial" panose="020B0604020202020204" pitchFamily="34" charset="0"/>
              <a:buChar char="•"/>
            </a:pPr>
            <a:r>
              <a:rPr lang="pt-BR" sz="2400" b="1" dirty="0" err="1"/>
              <a:t>LastPass</a:t>
            </a:r>
            <a:r>
              <a:rPr lang="pt-BR" sz="2400" b="1" dirty="0"/>
              <a:t> </a:t>
            </a:r>
            <a:r>
              <a:rPr lang="pt-BR" sz="2400" b="1" dirty="0" err="1"/>
              <a:t>Authenticator</a:t>
            </a:r>
            <a:endParaRPr lang="pt-BR" sz="2400" b="1" dirty="0"/>
          </a:p>
          <a:p>
            <a:r>
              <a:rPr lang="pt-BR" sz="2400" dirty="0" err="1"/>
              <a:t>LastPass</a:t>
            </a:r>
            <a:r>
              <a:rPr lang="pt-BR" sz="2400" dirty="0"/>
              <a:t> </a:t>
            </a:r>
            <a:r>
              <a:rPr lang="pt-BR" sz="2400" dirty="0" err="1"/>
              <a:t>Authenticator</a:t>
            </a:r>
            <a:r>
              <a:rPr lang="pt-BR" sz="2400" dirty="0"/>
              <a:t> é uma excelente escolha para quem já usa o gerenciador de senhas </a:t>
            </a:r>
            <a:r>
              <a:rPr lang="pt-BR" sz="2400" dirty="0" err="1"/>
              <a:t>LastPass</a:t>
            </a:r>
            <a:r>
              <a:rPr lang="pt-BR" sz="2400" dirty="0"/>
              <a:t>. Ele facilita o uso do 2FA com uma interface intuitiva.</a:t>
            </a:r>
          </a:p>
        </p:txBody>
      </p:sp>
      <p:pic>
        <p:nvPicPr>
          <p:cNvPr id="12" name="Imagem 11">
            <a:extLst>
              <a:ext uri="{FF2B5EF4-FFF2-40B4-BE49-F238E27FC236}">
                <a16:creationId xmlns:a16="http://schemas.microsoft.com/office/drawing/2014/main" id="{990781C3-4568-5B05-D837-9B316350C5A3}"/>
              </a:ext>
            </a:extLst>
          </p:cNvPr>
          <p:cNvPicPr>
            <a:picLocks noChangeAspect="1"/>
          </p:cNvPicPr>
          <p:nvPr/>
        </p:nvPicPr>
        <p:blipFill>
          <a:blip r:embed="rId2"/>
          <a:stretch>
            <a:fillRect/>
          </a:stretch>
        </p:blipFill>
        <p:spPr>
          <a:xfrm>
            <a:off x="5376143" y="3126243"/>
            <a:ext cx="3564975" cy="2221891"/>
          </a:xfrm>
          <a:prstGeom prst="rect">
            <a:avLst/>
          </a:prstGeom>
        </p:spPr>
      </p:pic>
      <p:pic>
        <p:nvPicPr>
          <p:cNvPr id="14" name="Imagem 13">
            <a:extLst>
              <a:ext uri="{FF2B5EF4-FFF2-40B4-BE49-F238E27FC236}">
                <a16:creationId xmlns:a16="http://schemas.microsoft.com/office/drawing/2014/main" id="{459FEDF5-2E10-6432-EF7E-2B3C7BF3BBB4}"/>
              </a:ext>
            </a:extLst>
          </p:cNvPr>
          <p:cNvPicPr>
            <a:picLocks noChangeAspect="1"/>
          </p:cNvPicPr>
          <p:nvPr/>
        </p:nvPicPr>
        <p:blipFill>
          <a:blip r:embed="rId3"/>
          <a:stretch>
            <a:fillRect/>
          </a:stretch>
        </p:blipFill>
        <p:spPr>
          <a:xfrm>
            <a:off x="5379926" y="6099222"/>
            <a:ext cx="3522701" cy="2307766"/>
          </a:xfrm>
          <a:prstGeom prst="rect">
            <a:avLst/>
          </a:prstGeom>
        </p:spPr>
      </p:pic>
      <p:pic>
        <p:nvPicPr>
          <p:cNvPr id="18" name="Imagem 17">
            <a:extLst>
              <a:ext uri="{FF2B5EF4-FFF2-40B4-BE49-F238E27FC236}">
                <a16:creationId xmlns:a16="http://schemas.microsoft.com/office/drawing/2014/main" id="{B7E8D9D6-C4CE-8E68-9443-D983CAC4B44D}"/>
              </a:ext>
            </a:extLst>
          </p:cNvPr>
          <p:cNvPicPr>
            <a:picLocks noChangeAspect="1"/>
          </p:cNvPicPr>
          <p:nvPr/>
        </p:nvPicPr>
        <p:blipFill>
          <a:blip r:embed="rId4"/>
          <a:stretch>
            <a:fillRect/>
          </a:stretch>
        </p:blipFill>
        <p:spPr>
          <a:xfrm>
            <a:off x="5379926" y="9237894"/>
            <a:ext cx="3522702" cy="1876222"/>
          </a:xfrm>
          <a:prstGeom prst="rect">
            <a:avLst/>
          </a:prstGeom>
        </p:spPr>
      </p:pic>
      <p:sp>
        <p:nvSpPr>
          <p:cNvPr id="19" name="text_componente">
            <a:extLst>
              <a:ext uri="{FF2B5EF4-FFF2-40B4-BE49-F238E27FC236}">
                <a16:creationId xmlns:a16="http://schemas.microsoft.com/office/drawing/2014/main" id="{92074994-09DD-A96F-E3F9-5C572059BC16}"/>
              </a:ext>
            </a:extLst>
          </p:cNvPr>
          <p:cNvSpPr txBox="1"/>
          <p:nvPr/>
        </p:nvSpPr>
        <p:spPr>
          <a:xfrm>
            <a:off x="606278" y="1896416"/>
            <a:ext cx="7443706" cy="769441"/>
          </a:xfrm>
          <a:prstGeom prst="rect">
            <a:avLst/>
          </a:prstGeom>
          <a:noFill/>
        </p:spPr>
        <p:txBody>
          <a:bodyPr wrap="square" rtlCol="0">
            <a:spAutoFit/>
          </a:bodyPr>
          <a:lstStyle/>
          <a:p>
            <a:r>
              <a:rPr lang="pt-BR" sz="2400" dirty="0"/>
              <a:t>❗ </a:t>
            </a:r>
            <a:r>
              <a:rPr lang="pt-BR" sz="2000" dirty="0"/>
              <a:t>A lista de aplicativos autenticadores a seguir é apenas uma sugestão de utilização. </a:t>
            </a:r>
            <a:endParaRPr lang="pt-BR" sz="2400" b="1" dirty="0"/>
          </a:p>
        </p:txBody>
      </p:sp>
      <p:sp>
        <p:nvSpPr>
          <p:cNvPr id="21" name="Espaço Reservado para Rodapé 20">
            <a:extLst>
              <a:ext uri="{FF2B5EF4-FFF2-40B4-BE49-F238E27FC236}">
                <a16:creationId xmlns:a16="http://schemas.microsoft.com/office/drawing/2014/main" id="{2C5F62D8-51D6-9423-137A-7910439DE852}"/>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22" name="Espaço Reservado para Número de Slide 21">
            <a:extLst>
              <a:ext uri="{FF2B5EF4-FFF2-40B4-BE49-F238E27FC236}">
                <a16:creationId xmlns:a16="http://schemas.microsoft.com/office/drawing/2014/main" id="{F6843252-DDEB-E4CB-ED2D-F7E16B227076}"/>
              </a:ext>
            </a:extLst>
          </p:cNvPr>
          <p:cNvSpPr>
            <a:spLocks noGrp="1"/>
          </p:cNvSpPr>
          <p:nvPr>
            <p:ph type="sldNum" sz="quarter" idx="12"/>
          </p:nvPr>
        </p:nvSpPr>
        <p:spPr/>
        <p:txBody>
          <a:bodyPr/>
          <a:lstStyle/>
          <a:p>
            <a:fld id="{0E1EA5F2-E6DB-4799-986C-9FE966B1DF19}" type="slidenum">
              <a:rPr lang="pt-BR" smtClean="0"/>
              <a:t>12</a:t>
            </a:fld>
            <a:endParaRPr lang="pt-BR"/>
          </a:p>
        </p:txBody>
      </p:sp>
      <p:pic>
        <p:nvPicPr>
          <p:cNvPr id="23" name="Picture 4" descr="Blue Line Divider Png, Transparent Png , Transparent Png Image - PNGitem">
            <a:extLst>
              <a:ext uri="{FF2B5EF4-FFF2-40B4-BE49-F238E27FC236}">
                <a16:creationId xmlns:a16="http://schemas.microsoft.com/office/drawing/2014/main" id="{54D76C73-40A0-7035-C8AD-1F934D2A4C8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m 23">
            <a:extLst>
              <a:ext uri="{FF2B5EF4-FFF2-40B4-BE49-F238E27FC236}">
                <a16:creationId xmlns:a16="http://schemas.microsoft.com/office/drawing/2014/main" id="{D871EFD2-F6C7-3CBC-037C-FBB2BB4AD9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3911" y="11114116"/>
            <a:ext cx="1011600" cy="1011600"/>
          </a:xfrm>
          <a:prstGeom prst="rect">
            <a:avLst/>
          </a:prstGeom>
        </p:spPr>
      </p:pic>
    </p:spTree>
    <p:extLst>
      <p:ext uri="{BB962C8B-B14F-4D97-AF65-F5344CB8AC3E}">
        <p14:creationId xmlns:p14="http://schemas.microsoft.com/office/powerpoint/2010/main" val="343057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ítulo_componente">
            <a:extLst>
              <a:ext uri="{FF2B5EF4-FFF2-40B4-BE49-F238E27FC236}">
                <a16:creationId xmlns:a16="http://schemas.microsoft.com/office/drawing/2014/main" id="{2C006152-56ED-0E2F-C68C-1C8090792D9D}"/>
              </a:ext>
            </a:extLst>
          </p:cNvPr>
          <p:cNvSpPr txBox="1"/>
          <p:nvPr/>
        </p:nvSpPr>
        <p:spPr>
          <a:xfrm>
            <a:off x="606280" y="934810"/>
            <a:ext cx="8096069" cy="707886"/>
          </a:xfrm>
          <a:prstGeom prst="rect">
            <a:avLst/>
          </a:prstGeom>
          <a:noFill/>
        </p:spPr>
        <p:txBody>
          <a:bodyPr wrap="square" rtlCol="0">
            <a:spAutoFit/>
          </a:bodyPr>
          <a:lstStyle/>
          <a:p>
            <a:r>
              <a:rPr lang="pt-BR" sz="4000" dirty="0">
                <a:latin typeface="Impact" panose="020B0806030902050204" pitchFamily="34" charset="0"/>
              </a:rPr>
              <a:t>Aplicativos Autenticadores para 2FA</a:t>
            </a:r>
            <a:endParaRPr lang="pt-BR" sz="4000" dirty="0">
              <a:solidFill>
                <a:schemeClr val="bg1"/>
              </a:solidFill>
              <a:effectLst>
                <a:glow rad="254000">
                  <a:srgbClr val="1B477F"/>
                </a:glow>
              </a:effectLst>
              <a:latin typeface="Impact" panose="020B0806030902050204" pitchFamily="34" charset="0"/>
            </a:endParaRPr>
          </a:p>
        </p:txBody>
      </p:sp>
      <p:sp>
        <p:nvSpPr>
          <p:cNvPr id="8" name="text_componente">
            <a:extLst>
              <a:ext uri="{FF2B5EF4-FFF2-40B4-BE49-F238E27FC236}">
                <a16:creationId xmlns:a16="http://schemas.microsoft.com/office/drawing/2014/main" id="{3BC5A42F-1F27-D519-940F-10DB20E9643B}"/>
              </a:ext>
            </a:extLst>
          </p:cNvPr>
          <p:cNvSpPr txBox="1"/>
          <p:nvPr/>
        </p:nvSpPr>
        <p:spPr>
          <a:xfrm>
            <a:off x="606280" y="2427439"/>
            <a:ext cx="3982049" cy="2677656"/>
          </a:xfrm>
          <a:prstGeom prst="rect">
            <a:avLst/>
          </a:prstGeom>
          <a:noFill/>
        </p:spPr>
        <p:txBody>
          <a:bodyPr wrap="square" rtlCol="0">
            <a:spAutoFit/>
          </a:bodyPr>
          <a:lstStyle/>
          <a:p>
            <a:pPr marL="342900" indent="-342900">
              <a:buFont typeface="Arial" panose="020B0604020202020204" pitchFamily="34" charset="0"/>
              <a:buChar char="•"/>
            </a:pPr>
            <a:r>
              <a:rPr lang="pt-BR" sz="2400" b="1" dirty="0" err="1"/>
              <a:t>Authy</a:t>
            </a:r>
            <a:br>
              <a:rPr lang="pt-BR" sz="2400" b="1" dirty="0"/>
            </a:br>
            <a:r>
              <a:rPr lang="pt-BR" sz="2400" dirty="0" err="1"/>
              <a:t>Authy</a:t>
            </a:r>
            <a:r>
              <a:rPr lang="pt-BR" sz="2400" dirty="0"/>
              <a:t> oferece uma maneira fácil de gerenciar seus tokens 2FA. Ele tem backups na nuvem e pode ser sincronizado em vários dispositivos.</a:t>
            </a:r>
          </a:p>
        </p:txBody>
      </p:sp>
      <p:sp>
        <p:nvSpPr>
          <p:cNvPr id="9" name="text_componente">
            <a:extLst>
              <a:ext uri="{FF2B5EF4-FFF2-40B4-BE49-F238E27FC236}">
                <a16:creationId xmlns:a16="http://schemas.microsoft.com/office/drawing/2014/main" id="{FA2BDC43-1884-104F-AFCA-5F3298BDD972}"/>
              </a:ext>
            </a:extLst>
          </p:cNvPr>
          <p:cNvSpPr txBox="1"/>
          <p:nvPr/>
        </p:nvSpPr>
        <p:spPr>
          <a:xfrm>
            <a:off x="672264" y="6400800"/>
            <a:ext cx="3982049" cy="3046988"/>
          </a:xfrm>
          <a:prstGeom prst="rect">
            <a:avLst/>
          </a:prstGeom>
          <a:noFill/>
        </p:spPr>
        <p:txBody>
          <a:bodyPr wrap="square" rtlCol="0">
            <a:spAutoFit/>
          </a:bodyPr>
          <a:lstStyle/>
          <a:p>
            <a:pPr marL="342900" indent="-342900">
              <a:buFont typeface="Arial" panose="020B0604020202020204" pitchFamily="34" charset="0"/>
              <a:buChar char="•"/>
            </a:pPr>
            <a:r>
              <a:rPr lang="pt-BR" sz="2400" b="1" dirty="0"/>
              <a:t>Duo Mobile</a:t>
            </a:r>
            <a:br>
              <a:rPr lang="pt-BR" sz="2400" b="1" dirty="0"/>
            </a:br>
            <a:r>
              <a:rPr lang="pt-BR" sz="2400" dirty="0"/>
              <a:t>Duo Mobile é popular em ambientes empresariais e acadêmicos, oferecendo uma camada extra de segurança para uma variedade de serviços e dispositivos.</a:t>
            </a:r>
          </a:p>
        </p:txBody>
      </p:sp>
      <p:pic>
        <p:nvPicPr>
          <p:cNvPr id="11" name="Imagem 10">
            <a:extLst>
              <a:ext uri="{FF2B5EF4-FFF2-40B4-BE49-F238E27FC236}">
                <a16:creationId xmlns:a16="http://schemas.microsoft.com/office/drawing/2014/main" id="{5A7D327E-136B-8E09-7218-E0ACA94ADC70}"/>
              </a:ext>
            </a:extLst>
          </p:cNvPr>
          <p:cNvPicPr>
            <a:picLocks noChangeAspect="1"/>
          </p:cNvPicPr>
          <p:nvPr/>
        </p:nvPicPr>
        <p:blipFill>
          <a:blip r:embed="rId2"/>
          <a:stretch>
            <a:fillRect/>
          </a:stretch>
        </p:blipFill>
        <p:spPr>
          <a:xfrm>
            <a:off x="4946888" y="2615733"/>
            <a:ext cx="3855785" cy="2258861"/>
          </a:xfrm>
          <a:prstGeom prst="rect">
            <a:avLst/>
          </a:prstGeom>
        </p:spPr>
      </p:pic>
      <p:pic>
        <p:nvPicPr>
          <p:cNvPr id="13" name="Imagem 12">
            <a:extLst>
              <a:ext uri="{FF2B5EF4-FFF2-40B4-BE49-F238E27FC236}">
                <a16:creationId xmlns:a16="http://schemas.microsoft.com/office/drawing/2014/main" id="{63170140-B856-5154-F020-29A2990F3078}"/>
              </a:ext>
            </a:extLst>
          </p:cNvPr>
          <p:cNvPicPr>
            <a:picLocks noChangeAspect="1"/>
          </p:cNvPicPr>
          <p:nvPr/>
        </p:nvPicPr>
        <p:blipFill>
          <a:blip r:embed="rId3"/>
          <a:stretch>
            <a:fillRect/>
          </a:stretch>
        </p:blipFill>
        <p:spPr>
          <a:xfrm>
            <a:off x="4946888" y="6448970"/>
            <a:ext cx="3693260" cy="2715390"/>
          </a:xfrm>
          <a:prstGeom prst="rect">
            <a:avLst/>
          </a:prstGeom>
        </p:spPr>
      </p:pic>
      <p:sp>
        <p:nvSpPr>
          <p:cNvPr id="16" name="Espaço Reservado para Rodapé 15">
            <a:extLst>
              <a:ext uri="{FF2B5EF4-FFF2-40B4-BE49-F238E27FC236}">
                <a16:creationId xmlns:a16="http://schemas.microsoft.com/office/drawing/2014/main" id="{371D56E9-D253-2854-BFED-2C3D3EB6DCF3}"/>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7" name="Espaço Reservado para Número de Slide 16">
            <a:extLst>
              <a:ext uri="{FF2B5EF4-FFF2-40B4-BE49-F238E27FC236}">
                <a16:creationId xmlns:a16="http://schemas.microsoft.com/office/drawing/2014/main" id="{7F57FF65-9875-3F13-B6D7-1CBFEF7DA404}"/>
              </a:ext>
            </a:extLst>
          </p:cNvPr>
          <p:cNvSpPr>
            <a:spLocks noGrp="1"/>
          </p:cNvSpPr>
          <p:nvPr>
            <p:ph type="sldNum" sz="quarter" idx="12"/>
          </p:nvPr>
        </p:nvSpPr>
        <p:spPr/>
        <p:txBody>
          <a:bodyPr/>
          <a:lstStyle/>
          <a:p>
            <a:fld id="{0E1EA5F2-E6DB-4799-986C-9FE966B1DF19}" type="slidenum">
              <a:rPr lang="pt-BR" smtClean="0"/>
              <a:t>13</a:t>
            </a:fld>
            <a:endParaRPr lang="pt-BR"/>
          </a:p>
        </p:txBody>
      </p:sp>
      <p:pic>
        <p:nvPicPr>
          <p:cNvPr id="18" name="Picture 4" descr="Blue Line Divider Png, Transparent Png , Transparent Png Image - PNGitem">
            <a:extLst>
              <a:ext uri="{FF2B5EF4-FFF2-40B4-BE49-F238E27FC236}">
                <a16:creationId xmlns:a16="http://schemas.microsoft.com/office/drawing/2014/main" id="{964BC289-C334-6DCC-B328-8B7177592A1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m 18">
            <a:extLst>
              <a:ext uri="{FF2B5EF4-FFF2-40B4-BE49-F238E27FC236}">
                <a16:creationId xmlns:a16="http://schemas.microsoft.com/office/drawing/2014/main" id="{23A2D01A-2027-9791-47DF-D0DF9C295C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3911" y="11112498"/>
            <a:ext cx="1011600" cy="1011600"/>
          </a:xfrm>
          <a:prstGeom prst="rect">
            <a:avLst/>
          </a:prstGeom>
        </p:spPr>
      </p:pic>
    </p:spTree>
    <p:extLst>
      <p:ext uri="{BB962C8B-B14F-4D97-AF65-F5344CB8AC3E}">
        <p14:creationId xmlns:p14="http://schemas.microsoft.com/office/powerpoint/2010/main" val="207911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0DBE006-B75B-4BE4-853E-1D4A63D29499}"/>
              </a:ext>
            </a:extLst>
          </p:cNvPr>
          <p:cNvSpPr/>
          <p:nvPr/>
        </p:nvSpPr>
        <p:spPr>
          <a:xfrm>
            <a:off x="0" y="0"/>
            <a:ext cx="9601200" cy="12801600"/>
          </a:xfrm>
          <a:prstGeom prst="rect">
            <a:avLst/>
          </a:prstGeom>
          <a:solidFill>
            <a:srgbClr val="1B4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ítulo_componente">
            <a:extLst>
              <a:ext uri="{FF2B5EF4-FFF2-40B4-BE49-F238E27FC236}">
                <a16:creationId xmlns:a16="http://schemas.microsoft.com/office/drawing/2014/main" id="{95B8E787-2AA0-464A-9472-C8EFC24B2E2C}"/>
              </a:ext>
            </a:extLst>
          </p:cNvPr>
          <p:cNvSpPr txBox="1"/>
          <p:nvPr/>
        </p:nvSpPr>
        <p:spPr>
          <a:xfrm>
            <a:off x="806660" y="6162063"/>
            <a:ext cx="8391586" cy="1754326"/>
          </a:xfrm>
          <a:prstGeom prst="rect">
            <a:avLst/>
          </a:prstGeom>
          <a:noFill/>
        </p:spPr>
        <p:txBody>
          <a:bodyPr wrap="square" rtlCol="0">
            <a:spAutoFit/>
          </a:bodyPr>
          <a:lstStyle/>
          <a:p>
            <a:pPr algn="ctr"/>
            <a:r>
              <a:rPr lang="pt-BR" sz="5400" dirty="0">
                <a:solidFill>
                  <a:schemeClr val="bg1"/>
                </a:solidFill>
                <a:latin typeface="Impact" panose="020B0806030902050204" pitchFamily="34" charset="0"/>
              </a:rPr>
              <a:t>Verifique se sua Senha foi Exposta</a:t>
            </a:r>
            <a:endParaRPr lang="pt-BR" sz="5400" dirty="0">
              <a:solidFill>
                <a:schemeClr val="bg1"/>
              </a:solidFill>
              <a:effectLst>
                <a:glow rad="254000">
                  <a:srgbClr val="1B477F"/>
                </a:glow>
              </a:effectLst>
              <a:latin typeface="Impact" panose="020B0806030902050204" pitchFamily="34" charset="0"/>
            </a:endParaRPr>
          </a:p>
        </p:txBody>
      </p:sp>
      <p:sp>
        <p:nvSpPr>
          <p:cNvPr id="5" name="título_componente">
            <a:extLst>
              <a:ext uri="{FF2B5EF4-FFF2-40B4-BE49-F238E27FC236}">
                <a16:creationId xmlns:a16="http://schemas.microsoft.com/office/drawing/2014/main" id="{EF9BBEF3-4FE0-4FBB-B48E-279DD6E7E7AB}"/>
              </a:ext>
            </a:extLst>
          </p:cNvPr>
          <p:cNvSpPr txBox="1"/>
          <p:nvPr/>
        </p:nvSpPr>
        <p:spPr>
          <a:xfrm>
            <a:off x="2420438" y="3183969"/>
            <a:ext cx="4377690" cy="3154710"/>
          </a:xfrm>
          <a:prstGeom prst="rect">
            <a:avLst/>
          </a:prstGeom>
          <a:noFill/>
          <a:ln>
            <a:noFill/>
          </a:ln>
        </p:spPr>
        <p:txBody>
          <a:bodyPr wrap="square" rtlCol="0">
            <a:spAutoFit/>
          </a:bodyPr>
          <a:lstStyle/>
          <a:p>
            <a:pPr algn="ctr"/>
            <a:r>
              <a:rPr lang="pt-BR" sz="19900" dirty="0">
                <a:ln>
                  <a:solidFill>
                    <a:schemeClr val="bg1"/>
                  </a:solidFill>
                </a:ln>
                <a:noFill/>
                <a:effectLst>
                  <a:glow rad="101600">
                    <a:schemeClr val="accent5">
                      <a:satMod val="175000"/>
                      <a:alpha val="40000"/>
                    </a:schemeClr>
                  </a:glow>
                </a:effectLst>
                <a:latin typeface="Impact" panose="020B0806030902050204" pitchFamily="34" charset="0"/>
              </a:rPr>
              <a:t>05</a:t>
            </a:r>
          </a:p>
        </p:txBody>
      </p:sp>
      <p:sp>
        <p:nvSpPr>
          <p:cNvPr id="6" name="Retângulo 5">
            <a:extLst>
              <a:ext uri="{FF2B5EF4-FFF2-40B4-BE49-F238E27FC236}">
                <a16:creationId xmlns:a16="http://schemas.microsoft.com/office/drawing/2014/main" id="{A70C2D6C-7D94-430E-B4DA-9DF2FA8683F7}"/>
              </a:ext>
            </a:extLst>
          </p:cNvPr>
          <p:cNvSpPr/>
          <p:nvPr/>
        </p:nvSpPr>
        <p:spPr>
          <a:xfrm>
            <a:off x="1114453" y="7862389"/>
            <a:ext cx="7776000" cy="108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a:extLst>
              <a:ext uri="{FF2B5EF4-FFF2-40B4-BE49-F238E27FC236}">
                <a16:creationId xmlns:a16="http://schemas.microsoft.com/office/drawing/2014/main" id="{92148F10-F723-9333-C2D3-1252F9F86294}"/>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7" name="Espaço Reservado para Número de Slide 6">
            <a:extLst>
              <a:ext uri="{FF2B5EF4-FFF2-40B4-BE49-F238E27FC236}">
                <a16:creationId xmlns:a16="http://schemas.microsoft.com/office/drawing/2014/main" id="{62D2B180-9814-A02A-61C6-81E05DE8E52D}"/>
              </a:ext>
            </a:extLst>
          </p:cNvPr>
          <p:cNvSpPr>
            <a:spLocks noGrp="1"/>
          </p:cNvSpPr>
          <p:nvPr>
            <p:ph type="sldNum" sz="quarter" idx="12"/>
          </p:nvPr>
        </p:nvSpPr>
        <p:spPr/>
        <p:txBody>
          <a:bodyPr/>
          <a:lstStyle/>
          <a:p>
            <a:fld id="{0E1EA5F2-E6DB-4799-986C-9FE966B1DF19}" type="slidenum">
              <a:rPr lang="pt-BR" smtClean="0"/>
              <a:t>14</a:t>
            </a:fld>
            <a:endParaRPr lang="pt-BR"/>
          </a:p>
        </p:txBody>
      </p:sp>
    </p:spTree>
    <p:extLst>
      <p:ext uri="{BB962C8B-B14F-4D97-AF65-F5344CB8AC3E}">
        <p14:creationId xmlns:p14="http://schemas.microsoft.com/office/powerpoint/2010/main" val="3910147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_componente">
            <a:extLst>
              <a:ext uri="{FF2B5EF4-FFF2-40B4-BE49-F238E27FC236}">
                <a16:creationId xmlns:a16="http://schemas.microsoft.com/office/drawing/2014/main" id="{4377E2FE-D646-4085-942E-CAD5A695F97E}"/>
              </a:ext>
            </a:extLst>
          </p:cNvPr>
          <p:cNvSpPr txBox="1"/>
          <p:nvPr/>
        </p:nvSpPr>
        <p:spPr>
          <a:xfrm>
            <a:off x="607060" y="934810"/>
            <a:ext cx="8863510" cy="1323439"/>
          </a:xfrm>
          <a:prstGeom prst="rect">
            <a:avLst/>
          </a:prstGeom>
          <a:noFill/>
        </p:spPr>
        <p:txBody>
          <a:bodyPr wrap="square" rtlCol="0">
            <a:spAutoFit/>
          </a:bodyPr>
          <a:lstStyle/>
          <a:p>
            <a:r>
              <a:rPr lang="pt-BR" sz="4000" dirty="0">
                <a:latin typeface="Impact" panose="020B0806030902050204" pitchFamily="34" charset="0"/>
              </a:rPr>
              <a:t>Como Detectar Vazamentos de Senhas 🔓</a:t>
            </a: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06280" y="2345667"/>
            <a:ext cx="7264091" cy="1569660"/>
          </a:xfrm>
          <a:prstGeom prst="rect">
            <a:avLst/>
          </a:prstGeom>
          <a:noFill/>
        </p:spPr>
        <p:txBody>
          <a:bodyPr wrap="square" rtlCol="0">
            <a:spAutoFit/>
          </a:bodyPr>
          <a:lstStyle/>
          <a:p>
            <a:r>
              <a:rPr lang="pt-BR" sz="2400" dirty="0"/>
              <a:t>Para verificar se sua senha foi exposta em violações de dados, você pode usar algumas ferramentas online que monitoram bancos de dados vazados. Aqui estão alguns passos que você pode seguir:</a:t>
            </a:r>
          </a:p>
        </p:txBody>
      </p:sp>
      <p:sp>
        <p:nvSpPr>
          <p:cNvPr id="6" name="text_componente">
            <a:extLst>
              <a:ext uri="{FF2B5EF4-FFF2-40B4-BE49-F238E27FC236}">
                <a16:creationId xmlns:a16="http://schemas.microsoft.com/office/drawing/2014/main" id="{C6F3D29E-C70B-1A12-F34D-7A9B99201F9B}"/>
              </a:ext>
            </a:extLst>
          </p:cNvPr>
          <p:cNvSpPr txBox="1"/>
          <p:nvPr/>
        </p:nvSpPr>
        <p:spPr>
          <a:xfrm>
            <a:off x="606280" y="4366848"/>
            <a:ext cx="8116135" cy="6370975"/>
          </a:xfrm>
          <a:prstGeom prst="rect">
            <a:avLst/>
          </a:prstGeom>
          <a:noFill/>
        </p:spPr>
        <p:txBody>
          <a:bodyPr wrap="square" rtlCol="0">
            <a:spAutoFit/>
          </a:bodyPr>
          <a:lstStyle/>
          <a:p>
            <a:pPr marL="342900" indent="-342900">
              <a:buFont typeface="Arial" panose="020B0604020202020204" pitchFamily="34" charset="0"/>
              <a:buChar char="•"/>
            </a:pPr>
            <a:r>
              <a:rPr lang="pt-BR" sz="2400" b="1" dirty="0" err="1"/>
              <a:t>Have</a:t>
            </a:r>
            <a:r>
              <a:rPr lang="pt-BR" sz="2400" b="1" dirty="0"/>
              <a:t> I </a:t>
            </a:r>
            <a:r>
              <a:rPr lang="pt-BR" sz="2400" b="1" dirty="0" err="1"/>
              <a:t>Been</a:t>
            </a:r>
            <a:r>
              <a:rPr lang="pt-BR" sz="2400" b="1" dirty="0"/>
              <a:t> </a:t>
            </a:r>
            <a:r>
              <a:rPr lang="pt-BR" sz="2400" b="1" dirty="0" err="1"/>
              <a:t>Pwned</a:t>
            </a:r>
            <a:r>
              <a:rPr lang="pt-BR" sz="2400" dirty="0"/>
              <a:t>: Acesse o site </a:t>
            </a:r>
            <a:r>
              <a:rPr lang="pt-BR" sz="2400" dirty="0" err="1"/>
              <a:t>Have</a:t>
            </a:r>
            <a:r>
              <a:rPr lang="pt-BR" sz="2400" dirty="0"/>
              <a:t> I </a:t>
            </a:r>
            <a:r>
              <a:rPr lang="pt-BR" sz="2400" dirty="0" err="1"/>
              <a:t>Been</a:t>
            </a:r>
            <a:r>
              <a:rPr lang="pt-BR" sz="2400" dirty="0"/>
              <a:t> </a:t>
            </a:r>
            <a:r>
              <a:rPr lang="pt-BR" sz="2400" dirty="0" err="1"/>
              <a:t>Pwned</a:t>
            </a:r>
            <a:r>
              <a:rPr lang="pt-BR" sz="2400" dirty="0"/>
              <a:t> e insira seu endereço de e-mail. Ele verifica se seu e-mail apareceu em violações de dados conhecidas.</a:t>
            </a:r>
          </a:p>
          <a:p>
            <a:pPr marL="342900" indent="-342900">
              <a:buFont typeface="Arial" panose="020B0604020202020204" pitchFamily="34" charset="0"/>
              <a:buChar char="•"/>
            </a:pPr>
            <a:endParaRPr lang="pt-BR" sz="2400" dirty="0"/>
          </a:p>
          <a:p>
            <a:r>
              <a:rPr lang="pt-BR" sz="2400" dirty="0"/>
              <a:t>      </a:t>
            </a:r>
            <a:r>
              <a:rPr lang="pt-BR" sz="2400" dirty="0">
                <a:hlinkClick r:id="rId2"/>
              </a:rPr>
              <a:t>https://haveibeenpwned.com/</a:t>
            </a:r>
            <a:endParaRPr lang="pt-BR" sz="2400" dirty="0"/>
          </a:p>
          <a:p>
            <a:endParaRPr lang="pt-BR" sz="2400" dirty="0"/>
          </a:p>
          <a:p>
            <a:pPr marL="342900" indent="-342900">
              <a:buFont typeface="Arial" panose="020B0604020202020204" pitchFamily="34" charset="0"/>
              <a:buChar char="•"/>
            </a:pPr>
            <a:r>
              <a:rPr lang="pt-BR" sz="2400" b="1" dirty="0" err="1"/>
              <a:t>Password</a:t>
            </a:r>
            <a:r>
              <a:rPr lang="pt-BR" sz="2400" b="1" dirty="0"/>
              <a:t> Managers</a:t>
            </a:r>
            <a:r>
              <a:rPr lang="pt-BR" sz="2400" dirty="0"/>
              <a:t>: Alguns gerenciadores de senhas, como </a:t>
            </a:r>
            <a:r>
              <a:rPr lang="pt-BR" sz="2400" dirty="0" err="1"/>
              <a:t>LastPass</a:t>
            </a:r>
            <a:r>
              <a:rPr lang="pt-BR" sz="2400" dirty="0"/>
              <a:t> e 1Password, oferecem verificações automáticas para senhas comprometidas.</a:t>
            </a:r>
          </a:p>
          <a:p>
            <a:endParaRPr lang="pt-BR" sz="2400" dirty="0"/>
          </a:p>
          <a:p>
            <a:pPr marL="342900" indent="-342900">
              <a:buFont typeface="Arial" panose="020B0604020202020204" pitchFamily="34" charset="0"/>
              <a:buChar char="•"/>
            </a:pPr>
            <a:r>
              <a:rPr lang="pt-BR" sz="2400" b="1" dirty="0"/>
              <a:t>Google </a:t>
            </a:r>
            <a:r>
              <a:rPr lang="pt-BR" sz="2400" b="1" dirty="0" err="1"/>
              <a:t>Password</a:t>
            </a:r>
            <a:r>
              <a:rPr lang="pt-BR" sz="2400" b="1" dirty="0"/>
              <a:t> Checkup</a:t>
            </a:r>
            <a:r>
              <a:rPr lang="pt-BR" sz="2400" dirty="0"/>
              <a:t>: Se você usa o Google Chrome, pode usar a extensão </a:t>
            </a:r>
            <a:r>
              <a:rPr lang="pt-BR" sz="2400" b="1" i="1" dirty="0" err="1"/>
              <a:t>Password</a:t>
            </a:r>
            <a:r>
              <a:rPr lang="pt-BR" sz="2400" b="1" i="1" dirty="0"/>
              <a:t> Checkup </a:t>
            </a:r>
            <a:r>
              <a:rPr lang="pt-BR" sz="2400" dirty="0"/>
              <a:t>para verificar se suas senhas foram comprometidas.</a:t>
            </a:r>
          </a:p>
          <a:p>
            <a:endParaRPr lang="pt-BR" sz="2400" dirty="0"/>
          </a:p>
          <a:p>
            <a:pPr marL="342900" indent="-342900">
              <a:buFont typeface="Arial" panose="020B0604020202020204" pitchFamily="34" charset="0"/>
              <a:buChar char="•"/>
            </a:pPr>
            <a:r>
              <a:rPr lang="pt-BR" sz="2400" b="1" dirty="0"/>
              <a:t>Verificação manual</a:t>
            </a:r>
            <a:r>
              <a:rPr lang="pt-BR" sz="2400" dirty="0"/>
              <a:t>: Verifique se sua senha está presente em listas públicas de senhas vazadas, mas tenha cuidado ao inserir sua senha em sites desconhecidos.</a:t>
            </a:r>
          </a:p>
        </p:txBody>
      </p:sp>
      <p:sp>
        <p:nvSpPr>
          <p:cNvPr id="8" name="Espaço Reservado para Rodapé 7">
            <a:extLst>
              <a:ext uri="{FF2B5EF4-FFF2-40B4-BE49-F238E27FC236}">
                <a16:creationId xmlns:a16="http://schemas.microsoft.com/office/drawing/2014/main" id="{B58D59EA-36DC-4F68-14DA-81C4CE8DDE87}"/>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9" name="Espaço Reservado para Número de Slide 8">
            <a:extLst>
              <a:ext uri="{FF2B5EF4-FFF2-40B4-BE49-F238E27FC236}">
                <a16:creationId xmlns:a16="http://schemas.microsoft.com/office/drawing/2014/main" id="{B8002B36-09DB-5A27-9D85-AAB5C997376E}"/>
              </a:ext>
            </a:extLst>
          </p:cNvPr>
          <p:cNvSpPr>
            <a:spLocks noGrp="1"/>
          </p:cNvSpPr>
          <p:nvPr>
            <p:ph type="sldNum" sz="quarter" idx="12"/>
          </p:nvPr>
        </p:nvSpPr>
        <p:spPr/>
        <p:txBody>
          <a:bodyPr/>
          <a:lstStyle/>
          <a:p>
            <a:fld id="{0E1EA5F2-E6DB-4799-986C-9FE966B1DF19}" type="slidenum">
              <a:rPr lang="pt-BR" smtClean="0"/>
              <a:t>15</a:t>
            </a:fld>
            <a:endParaRPr lang="pt-BR"/>
          </a:p>
        </p:txBody>
      </p:sp>
      <p:pic>
        <p:nvPicPr>
          <p:cNvPr id="10" name="Picture 4" descr="Blue Line Divider Png, Transparent Png , Transparent Png Image - PNGitem">
            <a:extLst>
              <a:ext uri="{FF2B5EF4-FFF2-40B4-BE49-F238E27FC236}">
                <a16:creationId xmlns:a16="http://schemas.microsoft.com/office/drawing/2014/main" id="{26EA8515-5BB4-A457-2D31-67FE1DDDBF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m 10">
            <a:extLst>
              <a:ext uri="{FF2B5EF4-FFF2-40B4-BE49-F238E27FC236}">
                <a16:creationId xmlns:a16="http://schemas.microsoft.com/office/drawing/2014/main" id="{97CDE50A-9804-6A8F-E8BA-3E8035E28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5855" y="11145155"/>
            <a:ext cx="1011600" cy="1011600"/>
          </a:xfrm>
          <a:prstGeom prst="rect">
            <a:avLst/>
          </a:prstGeom>
        </p:spPr>
      </p:pic>
    </p:spTree>
    <p:extLst>
      <p:ext uri="{BB962C8B-B14F-4D97-AF65-F5344CB8AC3E}">
        <p14:creationId xmlns:p14="http://schemas.microsoft.com/office/powerpoint/2010/main" val="2155324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0DBE006-B75B-4BE4-853E-1D4A63D29499}"/>
              </a:ext>
            </a:extLst>
          </p:cNvPr>
          <p:cNvSpPr/>
          <p:nvPr/>
        </p:nvSpPr>
        <p:spPr>
          <a:xfrm>
            <a:off x="0" y="0"/>
            <a:ext cx="9601200" cy="12801600"/>
          </a:xfrm>
          <a:prstGeom prst="rect">
            <a:avLst/>
          </a:prstGeom>
          <a:solidFill>
            <a:srgbClr val="1B4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ítulo_componente">
            <a:extLst>
              <a:ext uri="{FF2B5EF4-FFF2-40B4-BE49-F238E27FC236}">
                <a16:creationId xmlns:a16="http://schemas.microsoft.com/office/drawing/2014/main" id="{95B8E787-2AA0-464A-9472-C8EFC24B2E2C}"/>
              </a:ext>
            </a:extLst>
          </p:cNvPr>
          <p:cNvSpPr txBox="1"/>
          <p:nvPr/>
        </p:nvSpPr>
        <p:spPr>
          <a:xfrm>
            <a:off x="806660" y="6162063"/>
            <a:ext cx="8391586" cy="1754326"/>
          </a:xfrm>
          <a:prstGeom prst="rect">
            <a:avLst/>
          </a:prstGeom>
          <a:noFill/>
        </p:spPr>
        <p:txBody>
          <a:bodyPr wrap="square" rtlCol="0">
            <a:spAutoFit/>
          </a:bodyPr>
          <a:lstStyle/>
          <a:p>
            <a:pPr algn="ctr"/>
            <a:r>
              <a:rPr lang="pt-BR" sz="5400" dirty="0">
                <a:solidFill>
                  <a:schemeClr val="bg1"/>
                </a:solidFill>
                <a:latin typeface="Impact" panose="020B0806030902050204" pitchFamily="34" charset="0"/>
              </a:rPr>
              <a:t>Atualize Suas Senhas Regularmente</a:t>
            </a:r>
            <a:endParaRPr lang="pt-BR" sz="5400" dirty="0">
              <a:solidFill>
                <a:schemeClr val="bg1"/>
              </a:solidFill>
              <a:effectLst>
                <a:glow rad="254000">
                  <a:srgbClr val="1B477F"/>
                </a:glow>
              </a:effectLst>
              <a:latin typeface="Impact" panose="020B0806030902050204" pitchFamily="34" charset="0"/>
            </a:endParaRPr>
          </a:p>
        </p:txBody>
      </p:sp>
      <p:sp>
        <p:nvSpPr>
          <p:cNvPr id="5" name="título_componente">
            <a:extLst>
              <a:ext uri="{FF2B5EF4-FFF2-40B4-BE49-F238E27FC236}">
                <a16:creationId xmlns:a16="http://schemas.microsoft.com/office/drawing/2014/main" id="{EF9BBEF3-4FE0-4FBB-B48E-279DD6E7E7AB}"/>
              </a:ext>
            </a:extLst>
          </p:cNvPr>
          <p:cNvSpPr txBox="1"/>
          <p:nvPr/>
        </p:nvSpPr>
        <p:spPr>
          <a:xfrm>
            <a:off x="2420438" y="3183969"/>
            <a:ext cx="4377690" cy="3154710"/>
          </a:xfrm>
          <a:prstGeom prst="rect">
            <a:avLst/>
          </a:prstGeom>
          <a:noFill/>
          <a:ln>
            <a:noFill/>
          </a:ln>
        </p:spPr>
        <p:txBody>
          <a:bodyPr wrap="square" rtlCol="0">
            <a:spAutoFit/>
          </a:bodyPr>
          <a:lstStyle/>
          <a:p>
            <a:pPr algn="ctr"/>
            <a:r>
              <a:rPr lang="pt-BR" sz="19900" dirty="0">
                <a:ln>
                  <a:solidFill>
                    <a:schemeClr val="bg1"/>
                  </a:solidFill>
                </a:ln>
                <a:noFill/>
                <a:effectLst>
                  <a:glow rad="101600">
                    <a:schemeClr val="accent5">
                      <a:satMod val="175000"/>
                      <a:alpha val="40000"/>
                    </a:schemeClr>
                  </a:glow>
                </a:effectLst>
                <a:latin typeface="Impact" panose="020B0806030902050204" pitchFamily="34" charset="0"/>
              </a:rPr>
              <a:t>06</a:t>
            </a:r>
          </a:p>
        </p:txBody>
      </p:sp>
      <p:sp>
        <p:nvSpPr>
          <p:cNvPr id="6" name="Retângulo 5">
            <a:extLst>
              <a:ext uri="{FF2B5EF4-FFF2-40B4-BE49-F238E27FC236}">
                <a16:creationId xmlns:a16="http://schemas.microsoft.com/office/drawing/2014/main" id="{A70C2D6C-7D94-430E-B4DA-9DF2FA8683F7}"/>
              </a:ext>
            </a:extLst>
          </p:cNvPr>
          <p:cNvSpPr/>
          <p:nvPr/>
        </p:nvSpPr>
        <p:spPr>
          <a:xfrm>
            <a:off x="1114453" y="7862389"/>
            <a:ext cx="7776000" cy="108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a:extLst>
              <a:ext uri="{FF2B5EF4-FFF2-40B4-BE49-F238E27FC236}">
                <a16:creationId xmlns:a16="http://schemas.microsoft.com/office/drawing/2014/main" id="{3966D0FC-A36D-DD56-C4BF-F99355207A14}"/>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7" name="Espaço Reservado para Número de Slide 6">
            <a:extLst>
              <a:ext uri="{FF2B5EF4-FFF2-40B4-BE49-F238E27FC236}">
                <a16:creationId xmlns:a16="http://schemas.microsoft.com/office/drawing/2014/main" id="{3EC909B9-F3D7-DA45-DE5D-590CC7581233}"/>
              </a:ext>
            </a:extLst>
          </p:cNvPr>
          <p:cNvSpPr>
            <a:spLocks noGrp="1"/>
          </p:cNvSpPr>
          <p:nvPr>
            <p:ph type="sldNum" sz="quarter" idx="12"/>
          </p:nvPr>
        </p:nvSpPr>
        <p:spPr/>
        <p:txBody>
          <a:bodyPr/>
          <a:lstStyle/>
          <a:p>
            <a:fld id="{0E1EA5F2-E6DB-4799-986C-9FE966B1DF19}" type="slidenum">
              <a:rPr lang="pt-BR" smtClean="0"/>
              <a:t>16</a:t>
            </a:fld>
            <a:endParaRPr lang="pt-BR"/>
          </a:p>
        </p:txBody>
      </p:sp>
    </p:spTree>
    <p:extLst>
      <p:ext uri="{BB962C8B-B14F-4D97-AF65-F5344CB8AC3E}">
        <p14:creationId xmlns:p14="http://schemas.microsoft.com/office/powerpoint/2010/main" val="2749427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_componente">
            <a:extLst>
              <a:ext uri="{FF2B5EF4-FFF2-40B4-BE49-F238E27FC236}">
                <a16:creationId xmlns:a16="http://schemas.microsoft.com/office/drawing/2014/main" id="{4377E2FE-D646-4085-942E-CAD5A695F97E}"/>
              </a:ext>
            </a:extLst>
          </p:cNvPr>
          <p:cNvSpPr txBox="1"/>
          <p:nvPr/>
        </p:nvSpPr>
        <p:spPr>
          <a:xfrm>
            <a:off x="606279" y="278549"/>
            <a:ext cx="8716555" cy="1323439"/>
          </a:xfrm>
          <a:prstGeom prst="rect">
            <a:avLst/>
          </a:prstGeom>
          <a:noFill/>
        </p:spPr>
        <p:txBody>
          <a:bodyPr wrap="square" rtlCol="0">
            <a:spAutoFit/>
          </a:bodyPr>
          <a:lstStyle/>
          <a:p>
            <a:r>
              <a:rPr lang="pt-BR" sz="4000" dirty="0">
                <a:latin typeface="Impact" panose="020B0806030902050204" pitchFamily="34" charset="0"/>
              </a:rPr>
              <a:t>Mantenha Suas Senhas Sempre Renovadas🔄</a:t>
            </a:r>
          </a:p>
        </p:txBody>
      </p:sp>
      <p:sp>
        <p:nvSpPr>
          <p:cNvPr id="5" name="text_componente">
            <a:extLst>
              <a:ext uri="{FF2B5EF4-FFF2-40B4-BE49-F238E27FC236}">
                <a16:creationId xmlns:a16="http://schemas.microsoft.com/office/drawing/2014/main" id="{43A3CEFA-EFE5-4A81-8D66-281CA1BC0B77}"/>
              </a:ext>
            </a:extLst>
          </p:cNvPr>
          <p:cNvSpPr txBox="1"/>
          <p:nvPr/>
        </p:nvSpPr>
        <p:spPr>
          <a:xfrm>
            <a:off x="548739" y="2435635"/>
            <a:ext cx="7574334" cy="1200329"/>
          </a:xfrm>
          <a:prstGeom prst="rect">
            <a:avLst/>
          </a:prstGeom>
          <a:noFill/>
        </p:spPr>
        <p:txBody>
          <a:bodyPr wrap="square" rtlCol="0">
            <a:spAutoFit/>
          </a:bodyPr>
          <a:lstStyle/>
          <a:p>
            <a:r>
              <a:rPr lang="pt-BR" sz="2400" dirty="0"/>
              <a:t>Troque suas senhas periodicamente, especialmente se você suspeitar que sua conta pode ter sido comprometida. Isso ajuda a prevenir acessos não autorizados contínuos.</a:t>
            </a:r>
          </a:p>
        </p:txBody>
      </p:sp>
      <p:sp>
        <p:nvSpPr>
          <p:cNvPr id="7" name="text_componente">
            <a:extLst>
              <a:ext uri="{FF2B5EF4-FFF2-40B4-BE49-F238E27FC236}">
                <a16:creationId xmlns:a16="http://schemas.microsoft.com/office/drawing/2014/main" id="{C9579923-21B6-9596-8FCB-CC68B5EA59A4}"/>
              </a:ext>
            </a:extLst>
          </p:cNvPr>
          <p:cNvSpPr txBox="1"/>
          <p:nvPr/>
        </p:nvSpPr>
        <p:spPr>
          <a:xfrm>
            <a:off x="606279" y="5246863"/>
            <a:ext cx="7574335" cy="1938992"/>
          </a:xfrm>
          <a:prstGeom prst="rect">
            <a:avLst/>
          </a:prstGeom>
          <a:noFill/>
        </p:spPr>
        <p:txBody>
          <a:bodyPr wrap="square" rtlCol="0">
            <a:spAutoFit/>
          </a:bodyPr>
          <a:lstStyle/>
          <a:p>
            <a:r>
              <a:rPr lang="pt-BR" sz="2400" dirty="0"/>
              <a:t>As ameaças cibernéticas evoluem constantemente. Senhas antigas podem se tornar vulneráveis, especialmente se forem reutilizadas ou expostas em vazamentos de dados. Atualizar suas senhas regularmente ajuda a mitigar esse risco e mantém suas contas mais seguras</a:t>
            </a:r>
          </a:p>
        </p:txBody>
      </p:sp>
      <p:sp>
        <p:nvSpPr>
          <p:cNvPr id="8" name="subtítulo_componente">
            <a:extLst>
              <a:ext uri="{FF2B5EF4-FFF2-40B4-BE49-F238E27FC236}">
                <a16:creationId xmlns:a16="http://schemas.microsoft.com/office/drawing/2014/main" id="{CAC904B0-989B-3890-5E37-4BA4A23AFCC5}"/>
              </a:ext>
            </a:extLst>
          </p:cNvPr>
          <p:cNvSpPr txBox="1"/>
          <p:nvPr/>
        </p:nvSpPr>
        <p:spPr>
          <a:xfrm>
            <a:off x="606279" y="4236662"/>
            <a:ext cx="7459254" cy="584775"/>
          </a:xfrm>
          <a:prstGeom prst="rect">
            <a:avLst/>
          </a:prstGeom>
          <a:noFill/>
        </p:spPr>
        <p:txBody>
          <a:bodyPr wrap="square" rtlCol="0">
            <a:spAutoFit/>
          </a:bodyPr>
          <a:lstStyle/>
          <a:p>
            <a:r>
              <a:rPr lang="pt-BR" sz="3200" dirty="0"/>
              <a:t>Por que Atualizar Suas Senhas?</a:t>
            </a:r>
            <a:endParaRPr lang="pt-BR" sz="3200" dirty="0">
              <a:latin typeface="+mj-lt"/>
            </a:endParaRPr>
          </a:p>
        </p:txBody>
      </p:sp>
      <p:sp>
        <p:nvSpPr>
          <p:cNvPr id="9" name="subtítulo_componente">
            <a:extLst>
              <a:ext uri="{FF2B5EF4-FFF2-40B4-BE49-F238E27FC236}">
                <a16:creationId xmlns:a16="http://schemas.microsoft.com/office/drawing/2014/main" id="{17B9D445-5CFE-8984-2D47-9FA65DB53912}"/>
              </a:ext>
            </a:extLst>
          </p:cNvPr>
          <p:cNvSpPr txBox="1"/>
          <p:nvPr/>
        </p:nvSpPr>
        <p:spPr>
          <a:xfrm>
            <a:off x="721361" y="7732316"/>
            <a:ext cx="7459254" cy="584775"/>
          </a:xfrm>
          <a:prstGeom prst="rect">
            <a:avLst/>
          </a:prstGeom>
          <a:noFill/>
        </p:spPr>
        <p:txBody>
          <a:bodyPr wrap="square" rtlCol="0">
            <a:spAutoFit/>
          </a:bodyPr>
          <a:lstStyle/>
          <a:p>
            <a:r>
              <a:rPr lang="pt-BR" sz="3200" dirty="0"/>
              <a:t>Como Atualizar Suas Senhas</a:t>
            </a:r>
            <a:endParaRPr lang="pt-BR" sz="3200" dirty="0">
              <a:latin typeface="+mj-lt"/>
            </a:endParaRPr>
          </a:p>
        </p:txBody>
      </p:sp>
      <p:sp>
        <p:nvSpPr>
          <p:cNvPr id="10" name="text_componente">
            <a:extLst>
              <a:ext uri="{FF2B5EF4-FFF2-40B4-BE49-F238E27FC236}">
                <a16:creationId xmlns:a16="http://schemas.microsoft.com/office/drawing/2014/main" id="{150D9DCB-B9F7-97AD-5A55-31A3EF94C163}"/>
              </a:ext>
            </a:extLst>
          </p:cNvPr>
          <p:cNvSpPr txBox="1"/>
          <p:nvPr/>
        </p:nvSpPr>
        <p:spPr>
          <a:xfrm>
            <a:off x="721361" y="8779572"/>
            <a:ext cx="7459253" cy="1569660"/>
          </a:xfrm>
          <a:prstGeom prst="rect">
            <a:avLst/>
          </a:prstGeom>
          <a:noFill/>
        </p:spPr>
        <p:txBody>
          <a:bodyPr wrap="square" rtlCol="0">
            <a:spAutoFit/>
          </a:bodyPr>
          <a:lstStyle/>
          <a:p>
            <a:r>
              <a:rPr lang="pt-BR" sz="2400" b="1" dirty="0"/>
              <a:t>Escolha uma Frequência: </a:t>
            </a:r>
            <a:r>
              <a:rPr lang="pt-BR" sz="2400" dirty="0"/>
              <a:t>Recomenda-se atualizar suas senhas pelo menos a cada </a:t>
            </a:r>
            <a:r>
              <a:rPr lang="pt-BR" sz="2400" b="1" dirty="0"/>
              <a:t>3 a 6 meses</a:t>
            </a:r>
            <a:r>
              <a:rPr lang="pt-BR" sz="2400" dirty="0"/>
              <a:t>. </a:t>
            </a:r>
            <a:br>
              <a:rPr lang="pt-BR" sz="2400" dirty="0"/>
            </a:br>
            <a:r>
              <a:rPr lang="pt-BR" sz="2400" dirty="0"/>
              <a:t>Isso pode parecer frequente, mas é um bom hábito para manter suas informações protegidas.</a:t>
            </a:r>
          </a:p>
        </p:txBody>
      </p:sp>
      <p:sp>
        <p:nvSpPr>
          <p:cNvPr id="11" name="Espaço Reservado para Rodapé 10">
            <a:extLst>
              <a:ext uri="{FF2B5EF4-FFF2-40B4-BE49-F238E27FC236}">
                <a16:creationId xmlns:a16="http://schemas.microsoft.com/office/drawing/2014/main" id="{38E77274-1590-97BC-DCF0-7AC34A54B66A}"/>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2" name="Espaço Reservado para Número de Slide 11">
            <a:extLst>
              <a:ext uri="{FF2B5EF4-FFF2-40B4-BE49-F238E27FC236}">
                <a16:creationId xmlns:a16="http://schemas.microsoft.com/office/drawing/2014/main" id="{EAD4EA7D-C327-70E4-A35B-BA6D569817C3}"/>
              </a:ext>
            </a:extLst>
          </p:cNvPr>
          <p:cNvSpPr>
            <a:spLocks noGrp="1"/>
          </p:cNvSpPr>
          <p:nvPr>
            <p:ph type="sldNum" sz="quarter" idx="12"/>
          </p:nvPr>
        </p:nvSpPr>
        <p:spPr/>
        <p:txBody>
          <a:bodyPr/>
          <a:lstStyle/>
          <a:p>
            <a:fld id="{0E1EA5F2-E6DB-4799-986C-9FE966B1DF19}" type="slidenum">
              <a:rPr lang="pt-BR" smtClean="0"/>
              <a:t>17</a:t>
            </a:fld>
            <a:endParaRPr lang="pt-BR"/>
          </a:p>
        </p:txBody>
      </p:sp>
      <p:pic>
        <p:nvPicPr>
          <p:cNvPr id="13" name="Picture 4" descr="Blue Line Divider Png, Transparent Png , Transparent Png Image - PNGitem">
            <a:extLst>
              <a:ext uri="{FF2B5EF4-FFF2-40B4-BE49-F238E27FC236}">
                <a16:creationId xmlns:a16="http://schemas.microsoft.com/office/drawing/2014/main" id="{7CB8EA73-73E0-FC9B-49B2-067637AA79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m 13">
            <a:extLst>
              <a:ext uri="{FF2B5EF4-FFF2-40B4-BE49-F238E27FC236}">
                <a16:creationId xmlns:a16="http://schemas.microsoft.com/office/drawing/2014/main" id="{318A5ABA-E2DD-7213-623C-21BFEFCFF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965" y="11134712"/>
            <a:ext cx="1011600" cy="1011600"/>
          </a:xfrm>
          <a:prstGeom prst="rect">
            <a:avLst/>
          </a:prstGeom>
        </p:spPr>
      </p:pic>
    </p:spTree>
    <p:extLst>
      <p:ext uri="{BB962C8B-B14F-4D97-AF65-F5344CB8AC3E}">
        <p14:creationId xmlns:p14="http://schemas.microsoft.com/office/powerpoint/2010/main" val="1459570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0DBE006-B75B-4BE4-853E-1D4A63D29499}"/>
              </a:ext>
            </a:extLst>
          </p:cNvPr>
          <p:cNvSpPr/>
          <p:nvPr/>
        </p:nvSpPr>
        <p:spPr>
          <a:xfrm>
            <a:off x="0" y="0"/>
            <a:ext cx="9601200" cy="12801600"/>
          </a:xfrm>
          <a:prstGeom prst="rect">
            <a:avLst/>
          </a:prstGeom>
          <a:solidFill>
            <a:srgbClr val="1B4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ítulo_componente">
            <a:extLst>
              <a:ext uri="{FF2B5EF4-FFF2-40B4-BE49-F238E27FC236}">
                <a16:creationId xmlns:a16="http://schemas.microsoft.com/office/drawing/2014/main" id="{95B8E787-2AA0-464A-9472-C8EFC24B2E2C}"/>
              </a:ext>
            </a:extLst>
          </p:cNvPr>
          <p:cNvSpPr txBox="1"/>
          <p:nvPr/>
        </p:nvSpPr>
        <p:spPr>
          <a:xfrm>
            <a:off x="806660" y="6638869"/>
            <a:ext cx="8391586" cy="923330"/>
          </a:xfrm>
          <a:prstGeom prst="rect">
            <a:avLst/>
          </a:prstGeom>
          <a:noFill/>
        </p:spPr>
        <p:txBody>
          <a:bodyPr wrap="square" rtlCol="0">
            <a:spAutoFit/>
          </a:bodyPr>
          <a:lstStyle/>
          <a:p>
            <a:pPr algn="ctr"/>
            <a:r>
              <a:rPr lang="pt-BR" sz="5400" dirty="0">
                <a:solidFill>
                  <a:schemeClr val="bg1"/>
                </a:solidFill>
                <a:latin typeface="Impact" panose="020B0806030902050204" pitchFamily="34" charset="0"/>
              </a:rPr>
              <a:t>Desative o Autocompletar</a:t>
            </a:r>
            <a:endParaRPr lang="pt-BR" sz="5400" dirty="0">
              <a:solidFill>
                <a:schemeClr val="bg1"/>
              </a:solidFill>
              <a:effectLst>
                <a:glow rad="254000">
                  <a:srgbClr val="1B477F"/>
                </a:glow>
              </a:effectLst>
              <a:latin typeface="Impact" panose="020B0806030902050204" pitchFamily="34" charset="0"/>
            </a:endParaRPr>
          </a:p>
        </p:txBody>
      </p:sp>
      <p:sp>
        <p:nvSpPr>
          <p:cNvPr id="5" name="título_componente">
            <a:extLst>
              <a:ext uri="{FF2B5EF4-FFF2-40B4-BE49-F238E27FC236}">
                <a16:creationId xmlns:a16="http://schemas.microsoft.com/office/drawing/2014/main" id="{EF9BBEF3-4FE0-4FBB-B48E-279DD6E7E7AB}"/>
              </a:ext>
            </a:extLst>
          </p:cNvPr>
          <p:cNvSpPr txBox="1"/>
          <p:nvPr/>
        </p:nvSpPr>
        <p:spPr>
          <a:xfrm>
            <a:off x="2420438" y="3183969"/>
            <a:ext cx="4377690" cy="3154710"/>
          </a:xfrm>
          <a:prstGeom prst="rect">
            <a:avLst/>
          </a:prstGeom>
          <a:noFill/>
          <a:ln>
            <a:noFill/>
          </a:ln>
        </p:spPr>
        <p:txBody>
          <a:bodyPr wrap="square" rtlCol="0">
            <a:spAutoFit/>
          </a:bodyPr>
          <a:lstStyle/>
          <a:p>
            <a:pPr algn="ctr"/>
            <a:r>
              <a:rPr lang="pt-BR" sz="19900" dirty="0">
                <a:ln>
                  <a:solidFill>
                    <a:schemeClr val="bg1"/>
                  </a:solidFill>
                </a:ln>
                <a:noFill/>
                <a:effectLst>
                  <a:glow rad="101600">
                    <a:schemeClr val="accent5">
                      <a:satMod val="175000"/>
                      <a:alpha val="40000"/>
                    </a:schemeClr>
                  </a:glow>
                </a:effectLst>
                <a:latin typeface="Impact" panose="020B0806030902050204" pitchFamily="34" charset="0"/>
              </a:rPr>
              <a:t>07</a:t>
            </a:r>
          </a:p>
        </p:txBody>
      </p:sp>
      <p:sp>
        <p:nvSpPr>
          <p:cNvPr id="6" name="Retângulo 5">
            <a:extLst>
              <a:ext uri="{FF2B5EF4-FFF2-40B4-BE49-F238E27FC236}">
                <a16:creationId xmlns:a16="http://schemas.microsoft.com/office/drawing/2014/main" id="{A70C2D6C-7D94-430E-B4DA-9DF2FA8683F7}"/>
              </a:ext>
            </a:extLst>
          </p:cNvPr>
          <p:cNvSpPr/>
          <p:nvPr/>
        </p:nvSpPr>
        <p:spPr>
          <a:xfrm>
            <a:off x="1114453" y="7862389"/>
            <a:ext cx="7776000" cy="108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a:extLst>
              <a:ext uri="{FF2B5EF4-FFF2-40B4-BE49-F238E27FC236}">
                <a16:creationId xmlns:a16="http://schemas.microsoft.com/office/drawing/2014/main" id="{4D93D3DE-C25D-3559-6769-9784697B7953}"/>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7" name="Espaço Reservado para Número de Slide 6">
            <a:extLst>
              <a:ext uri="{FF2B5EF4-FFF2-40B4-BE49-F238E27FC236}">
                <a16:creationId xmlns:a16="http://schemas.microsoft.com/office/drawing/2014/main" id="{305529C4-7C82-2AF6-DE4E-D3C23620E83F}"/>
              </a:ext>
            </a:extLst>
          </p:cNvPr>
          <p:cNvSpPr>
            <a:spLocks noGrp="1"/>
          </p:cNvSpPr>
          <p:nvPr>
            <p:ph type="sldNum" sz="quarter" idx="12"/>
          </p:nvPr>
        </p:nvSpPr>
        <p:spPr/>
        <p:txBody>
          <a:bodyPr/>
          <a:lstStyle/>
          <a:p>
            <a:fld id="{0E1EA5F2-E6DB-4799-986C-9FE966B1DF19}" type="slidenum">
              <a:rPr lang="pt-BR" smtClean="0"/>
              <a:t>18</a:t>
            </a:fld>
            <a:endParaRPr lang="pt-BR"/>
          </a:p>
        </p:txBody>
      </p:sp>
    </p:spTree>
    <p:extLst>
      <p:ext uri="{BB962C8B-B14F-4D97-AF65-F5344CB8AC3E}">
        <p14:creationId xmlns:p14="http://schemas.microsoft.com/office/powerpoint/2010/main" val="2477017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_componente">
            <a:extLst>
              <a:ext uri="{FF2B5EF4-FFF2-40B4-BE49-F238E27FC236}">
                <a16:creationId xmlns:a16="http://schemas.microsoft.com/office/drawing/2014/main" id="{4377E2FE-D646-4085-942E-CAD5A695F97E}"/>
              </a:ext>
            </a:extLst>
          </p:cNvPr>
          <p:cNvSpPr txBox="1"/>
          <p:nvPr/>
        </p:nvSpPr>
        <p:spPr>
          <a:xfrm>
            <a:off x="570669" y="315755"/>
            <a:ext cx="8459861" cy="1323439"/>
          </a:xfrm>
          <a:prstGeom prst="rect">
            <a:avLst/>
          </a:prstGeom>
          <a:noFill/>
        </p:spPr>
        <p:txBody>
          <a:bodyPr wrap="square" rtlCol="0">
            <a:spAutoFit/>
          </a:bodyPr>
          <a:lstStyle/>
          <a:p>
            <a:r>
              <a:rPr lang="pt-BR" sz="4000" dirty="0">
                <a:latin typeface="Impact" panose="020B0806030902050204" pitchFamily="34" charset="0"/>
              </a:rPr>
              <a:t>Proteja suas Senhas com esta medida simples</a:t>
            </a: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64906" y="2177280"/>
            <a:ext cx="7590663" cy="2308324"/>
          </a:xfrm>
          <a:prstGeom prst="rect">
            <a:avLst/>
          </a:prstGeom>
          <a:noFill/>
        </p:spPr>
        <p:txBody>
          <a:bodyPr wrap="square" rtlCol="0">
            <a:spAutoFit/>
          </a:bodyPr>
          <a:lstStyle/>
          <a:p>
            <a:r>
              <a:rPr lang="pt-BR" sz="2400" dirty="0"/>
              <a:t>Uma prática comum e conveniente é o autocompletar, onde navegadores e aplicativos armazenam senhas e preenchem automaticamente campos de login. Embora seja conveniente, o autocompletar pode apresentar riscos significativos à segurança se não for gerenciado corretamente.</a:t>
            </a:r>
          </a:p>
        </p:txBody>
      </p:sp>
      <p:sp>
        <p:nvSpPr>
          <p:cNvPr id="7" name="subtítulo_componente">
            <a:extLst>
              <a:ext uri="{FF2B5EF4-FFF2-40B4-BE49-F238E27FC236}">
                <a16:creationId xmlns:a16="http://schemas.microsoft.com/office/drawing/2014/main" id="{C5E6DE7A-013F-7A4F-E885-6CAAE76B91A1}"/>
              </a:ext>
            </a:extLst>
          </p:cNvPr>
          <p:cNvSpPr txBox="1"/>
          <p:nvPr/>
        </p:nvSpPr>
        <p:spPr>
          <a:xfrm>
            <a:off x="664906" y="4793027"/>
            <a:ext cx="7923919" cy="584775"/>
          </a:xfrm>
          <a:prstGeom prst="rect">
            <a:avLst/>
          </a:prstGeom>
          <a:noFill/>
        </p:spPr>
        <p:txBody>
          <a:bodyPr wrap="square" rtlCol="0">
            <a:spAutoFit/>
          </a:bodyPr>
          <a:lstStyle/>
          <a:p>
            <a:r>
              <a:rPr lang="pt-BR" sz="3200" dirty="0"/>
              <a:t>Por que desativar o autocompletar?</a:t>
            </a:r>
            <a:endParaRPr lang="pt-BR" sz="3200" dirty="0">
              <a:latin typeface="+mj-lt"/>
            </a:endParaRPr>
          </a:p>
        </p:txBody>
      </p:sp>
      <p:sp>
        <p:nvSpPr>
          <p:cNvPr id="9" name="text_componente">
            <a:extLst>
              <a:ext uri="{FF2B5EF4-FFF2-40B4-BE49-F238E27FC236}">
                <a16:creationId xmlns:a16="http://schemas.microsoft.com/office/drawing/2014/main" id="{1E7B1254-8D97-6E6F-CBF0-693865A75B9B}"/>
              </a:ext>
            </a:extLst>
          </p:cNvPr>
          <p:cNvSpPr txBox="1"/>
          <p:nvPr/>
        </p:nvSpPr>
        <p:spPr>
          <a:xfrm>
            <a:off x="534280" y="5869173"/>
            <a:ext cx="7721292" cy="4893647"/>
          </a:xfrm>
          <a:prstGeom prst="rect">
            <a:avLst/>
          </a:prstGeom>
          <a:noFill/>
        </p:spPr>
        <p:txBody>
          <a:bodyPr wrap="square" rtlCol="0">
            <a:spAutoFit/>
          </a:bodyPr>
          <a:lstStyle/>
          <a:p>
            <a:pPr marL="457200" indent="-457200">
              <a:buFont typeface="+mj-lt"/>
              <a:buAutoNum type="arabicPeriod"/>
            </a:pPr>
            <a:r>
              <a:rPr lang="pt-BR" sz="2400" b="1" dirty="0"/>
              <a:t>Risco de Exposição</a:t>
            </a:r>
            <a:r>
              <a:rPr lang="pt-BR" sz="2400" dirty="0"/>
              <a:t>: Quando as senhas são armazenadas automaticamente pelo navegador, elas podem ser acessadas por qualquer pessoa que use o mesmo dispositivo ou por meio de </a:t>
            </a:r>
            <a:r>
              <a:rPr lang="pt-BR" sz="2400" b="1" dirty="0"/>
              <a:t>malware</a:t>
            </a:r>
            <a:r>
              <a:rPr lang="pt-BR" sz="2400" dirty="0"/>
              <a:t>.</a:t>
            </a:r>
          </a:p>
          <a:p>
            <a:endParaRPr lang="pt-BR" sz="2400" dirty="0"/>
          </a:p>
          <a:p>
            <a:pPr marL="457200" indent="-457200">
              <a:buFont typeface="+mj-lt"/>
              <a:buAutoNum type="arabicPeriod"/>
            </a:pPr>
            <a:r>
              <a:rPr lang="pt-BR" sz="2400" b="1" dirty="0"/>
              <a:t>Vulnerabilidades de Software</a:t>
            </a:r>
            <a:r>
              <a:rPr lang="pt-BR" sz="2400" dirty="0"/>
              <a:t>: Vulnerabilidades nos navegadores ou nos próprios sistemas operacionais podem expor as senhas armazenadas, colocando-as em risco de roubo.</a:t>
            </a:r>
          </a:p>
          <a:p>
            <a:endParaRPr lang="pt-BR" sz="2400" dirty="0"/>
          </a:p>
          <a:p>
            <a:pPr marL="457200" indent="-457200">
              <a:buFont typeface="+mj-lt"/>
              <a:buAutoNum type="arabicPeriod"/>
            </a:pPr>
            <a:r>
              <a:rPr lang="pt-BR" sz="2400" b="1" dirty="0"/>
              <a:t>Privacidade</a:t>
            </a:r>
            <a:r>
              <a:rPr lang="pt-BR" sz="2400" dirty="0"/>
              <a:t>: Desativar o autocompletar ajuda a proteger a privacidade, reduzindo a quantidade de informações sensíveis armazenadas localmente.</a:t>
            </a:r>
          </a:p>
        </p:txBody>
      </p:sp>
      <p:sp>
        <p:nvSpPr>
          <p:cNvPr id="10" name="Espaço Reservado para Rodapé 9">
            <a:extLst>
              <a:ext uri="{FF2B5EF4-FFF2-40B4-BE49-F238E27FC236}">
                <a16:creationId xmlns:a16="http://schemas.microsoft.com/office/drawing/2014/main" id="{98762DE2-3CB9-5A5D-674F-0420E70D3E4C}"/>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1" name="Espaço Reservado para Número de Slide 10">
            <a:extLst>
              <a:ext uri="{FF2B5EF4-FFF2-40B4-BE49-F238E27FC236}">
                <a16:creationId xmlns:a16="http://schemas.microsoft.com/office/drawing/2014/main" id="{77732E62-14C9-C85E-E852-6477863CA8F4}"/>
              </a:ext>
            </a:extLst>
          </p:cNvPr>
          <p:cNvSpPr>
            <a:spLocks noGrp="1"/>
          </p:cNvSpPr>
          <p:nvPr>
            <p:ph type="sldNum" sz="quarter" idx="12"/>
          </p:nvPr>
        </p:nvSpPr>
        <p:spPr/>
        <p:txBody>
          <a:bodyPr/>
          <a:lstStyle/>
          <a:p>
            <a:fld id="{0E1EA5F2-E6DB-4799-986C-9FE966B1DF19}" type="slidenum">
              <a:rPr lang="pt-BR" smtClean="0"/>
              <a:t>19</a:t>
            </a:fld>
            <a:endParaRPr lang="pt-BR"/>
          </a:p>
        </p:txBody>
      </p:sp>
      <p:pic>
        <p:nvPicPr>
          <p:cNvPr id="12" name="Picture 4" descr="Blue Line Divider Png, Transparent Png , Transparent Png Image - PNGitem">
            <a:extLst>
              <a:ext uri="{FF2B5EF4-FFF2-40B4-BE49-F238E27FC236}">
                <a16:creationId xmlns:a16="http://schemas.microsoft.com/office/drawing/2014/main" id="{D02B809B-5766-6341-0208-3EE3B413CE4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501EC6B8-0453-5CC7-FB24-201FEAE19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294" y="11134714"/>
            <a:ext cx="1011600" cy="1011600"/>
          </a:xfrm>
          <a:prstGeom prst="rect">
            <a:avLst/>
          </a:prstGeom>
        </p:spPr>
      </p:pic>
    </p:spTree>
    <p:extLst>
      <p:ext uri="{BB962C8B-B14F-4D97-AF65-F5344CB8AC3E}">
        <p14:creationId xmlns:p14="http://schemas.microsoft.com/office/powerpoint/2010/main" val="248081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_componente">
            <a:extLst>
              <a:ext uri="{FF2B5EF4-FFF2-40B4-BE49-F238E27FC236}">
                <a16:creationId xmlns:a16="http://schemas.microsoft.com/office/drawing/2014/main" id="{4377E2FE-D646-4085-942E-CAD5A695F97E}"/>
              </a:ext>
            </a:extLst>
          </p:cNvPr>
          <p:cNvSpPr txBox="1"/>
          <p:nvPr/>
        </p:nvSpPr>
        <p:spPr>
          <a:xfrm>
            <a:off x="606280" y="367954"/>
            <a:ext cx="7901940" cy="1323439"/>
          </a:xfrm>
          <a:prstGeom prst="rect">
            <a:avLst/>
          </a:prstGeom>
          <a:noFill/>
        </p:spPr>
        <p:txBody>
          <a:bodyPr wrap="square" rtlCol="0">
            <a:spAutoFit/>
          </a:bodyPr>
          <a:lstStyle/>
          <a:p>
            <a:r>
              <a:rPr lang="pt-BR" sz="4000" dirty="0">
                <a:latin typeface="Impact" panose="020B0806030902050204" pitchFamily="34" charset="0"/>
              </a:rPr>
              <a:t>Guia Prático: Dicas para Criar Senhas Seguras e como gerenciá-las</a:t>
            </a:r>
            <a:endParaRPr lang="pt-BR" sz="4000" dirty="0">
              <a:solidFill>
                <a:schemeClr val="bg1"/>
              </a:solidFill>
              <a:effectLst>
                <a:glow rad="254000">
                  <a:srgbClr val="1B477F"/>
                </a:glow>
              </a:effectLst>
              <a:latin typeface="Impact" panose="020B0806030902050204" pitchFamily="34" charset="0"/>
            </a:endParaRPr>
          </a:p>
        </p:txBody>
      </p:sp>
      <p:sp>
        <p:nvSpPr>
          <p:cNvPr id="4" name="subtítulo_componente">
            <a:extLst>
              <a:ext uri="{FF2B5EF4-FFF2-40B4-BE49-F238E27FC236}">
                <a16:creationId xmlns:a16="http://schemas.microsoft.com/office/drawing/2014/main" id="{05DFE37F-0A79-4096-93AC-C1E56503F6FD}"/>
              </a:ext>
            </a:extLst>
          </p:cNvPr>
          <p:cNvSpPr txBox="1"/>
          <p:nvPr/>
        </p:nvSpPr>
        <p:spPr>
          <a:xfrm>
            <a:off x="607060" y="2010739"/>
            <a:ext cx="6690360" cy="1077218"/>
          </a:xfrm>
          <a:prstGeom prst="rect">
            <a:avLst/>
          </a:prstGeom>
          <a:noFill/>
        </p:spPr>
        <p:txBody>
          <a:bodyPr wrap="square" rtlCol="0">
            <a:spAutoFit/>
          </a:bodyPr>
          <a:lstStyle/>
          <a:p>
            <a:r>
              <a:rPr lang="pt-BR" sz="3200" dirty="0"/>
              <a:t>Entenda a Importância de Senhas Seguras</a:t>
            </a:r>
            <a:endParaRPr lang="pt-BR" sz="3200" dirty="0">
              <a:latin typeface="+mj-lt"/>
            </a:endParaRP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18490" y="3444437"/>
            <a:ext cx="7901940" cy="2308324"/>
          </a:xfrm>
          <a:prstGeom prst="rect">
            <a:avLst/>
          </a:prstGeom>
          <a:noFill/>
        </p:spPr>
        <p:txBody>
          <a:bodyPr wrap="square" rtlCol="0">
            <a:spAutoFit/>
          </a:bodyPr>
          <a:lstStyle/>
          <a:p>
            <a:r>
              <a:rPr lang="pt-BR" sz="2400" dirty="0"/>
              <a:t>As senhas são a primeira linha de defesa contra o acesso não autorizado às suas contas online. Uma senha fraca pode ser facilmente adivinhada ou quebrada, expondo suas informações pessoais a riscos. Neste guia, você aprenderá dicas simples e práticas para criar senhas fortes e manter suas contas seguras.</a:t>
            </a:r>
          </a:p>
        </p:txBody>
      </p:sp>
      <p:pic>
        <p:nvPicPr>
          <p:cNvPr id="7" name="imagem_intro">
            <a:extLst>
              <a:ext uri="{FF2B5EF4-FFF2-40B4-BE49-F238E27FC236}">
                <a16:creationId xmlns:a16="http://schemas.microsoft.com/office/drawing/2014/main" id="{197965A5-B341-41A5-BDB0-C0EC51F3615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9000"/>
                    </a14:imgEffect>
                    <a14:imgEffect>
                      <a14:colorTemperature colorTemp="6826"/>
                    </a14:imgEffect>
                    <a14:imgEffect>
                      <a14:saturation sat="118000"/>
                    </a14:imgEffect>
                  </a14:imgLayer>
                </a14:imgProps>
              </a:ext>
              <a:ext uri="{28A0092B-C50C-407E-A947-70E740481C1C}">
                <a14:useLocalDpi xmlns:a14="http://schemas.microsoft.com/office/drawing/2010/main" val="0"/>
              </a:ext>
            </a:extLst>
          </a:blip>
          <a:stretch>
            <a:fillRect/>
          </a:stretch>
        </p:blipFill>
        <p:spPr>
          <a:xfrm>
            <a:off x="1841500" y="5995163"/>
            <a:ext cx="5455920" cy="5455920"/>
          </a:xfrm>
          <a:prstGeom prst="rect">
            <a:avLst/>
          </a:prstGeom>
          <a:effectLst>
            <a:glow rad="114300">
              <a:schemeClr val="accent1">
                <a:alpha val="36000"/>
              </a:schemeClr>
            </a:glow>
            <a:outerShdw blurRad="50800" dist="50800" dir="5400000" algn="ctr" rotWithShape="0">
              <a:srgbClr val="000000">
                <a:alpha val="94000"/>
              </a:srgbClr>
            </a:outerShdw>
          </a:effectLst>
        </p:spPr>
      </p:pic>
      <p:sp>
        <p:nvSpPr>
          <p:cNvPr id="6" name="Espaço Reservado para Rodapé 5">
            <a:extLst>
              <a:ext uri="{FF2B5EF4-FFF2-40B4-BE49-F238E27FC236}">
                <a16:creationId xmlns:a16="http://schemas.microsoft.com/office/drawing/2014/main" id="{989B675B-E57A-AAA6-8933-9F61EA17C29C}"/>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8" name="Espaço Reservado para Número de Slide 7">
            <a:extLst>
              <a:ext uri="{FF2B5EF4-FFF2-40B4-BE49-F238E27FC236}">
                <a16:creationId xmlns:a16="http://schemas.microsoft.com/office/drawing/2014/main" id="{E94E6DFE-B3D0-15A1-3003-FD4CEC194620}"/>
              </a:ext>
            </a:extLst>
          </p:cNvPr>
          <p:cNvSpPr>
            <a:spLocks noGrp="1"/>
          </p:cNvSpPr>
          <p:nvPr>
            <p:ph type="sldNum" sz="quarter" idx="12"/>
          </p:nvPr>
        </p:nvSpPr>
        <p:spPr/>
        <p:txBody>
          <a:bodyPr/>
          <a:lstStyle/>
          <a:p>
            <a:fld id="{0E1EA5F2-E6DB-4799-986C-9FE966B1DF19}" type="slidenum">
              <a:rPr lang="pt-BR" smtClean="0"/>
              <a:t>2</a:t>
            </a:fld>
            <a:endParaRPr lang="pt-BR"/>
          </a:p>
        </p:txBody>
      </p:sp>
      <p:pic>
        <p:nvPicPr>
          <p:cNvPr id="2052" name="Picture 4" descr="Blue Line Divider Png, Transparent Png , Transparent Png Image - PNGitem">
            <a:extLst>
              <a:ext uri="{FF2B5EF4-FFF2-40B4-BE49-F238E27FC236}">
                <a16:creationId xmlns:a16="http://schemas.microsoft.com/office/drawing/2014/main" id="{4B371567-B3CF-0F5D-5181-5F85F7ADB00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585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07060" y="1891488"/>
            <a:ext cx="7851139" cy="1569660"/>
          </a:xfrm>
          <a:prstGeom prst="rect">
            <a:avLst/>
          </a:prstGeom>
          <a:noFill/>
        </p:spPr>
        <p:txBody>
          <a:bodyPr wrap="square" rtlCol="0">
            <a:spAutoFit/>
          </a:bodyPr>
          <a:lstStyle/>
          <a:p>
            <a:r>
              <a:rPr lang="pt-BR" sz="2400" dirty="0"/>
              <a:t>Se o autocompletar estiver ativado, qualquer pessoa em um computador compartilhado pode acessar suas contas. Se o dispositivo for perdido ou roubado, senhas armazenadas podem ser facilmente acessadas.</a:t>
            </a:r>
          </a:p>
        </p:txBody>
      </p:sp>
      <p:sp>
        <p:nvSpPr>
          <p:cNvPr id="7" name="título_componente">
            <a:extLst>
              <a:ext uri="{FF2B5EF4-FFF2-40B4-BE49-F238E27FC236}">
                <a16:creationId xmlns:a16="http://schemas.microsoft.com/office/drawing/2014/main" id="{D417D6C1-9900-7753-95BF-E5F9EAC06CEF}"/>
              </a:ext>
            </a:extLst>
          </p:cNvPr>
          <p:cNvSpPr txBox="1"/>
          <p:nvPr/>
        </p:nvSpPr>
        <p:spPr>
          <a:xfrm>
            <a:off x="701357" y="213299"/>
            <a:ext cx="8716554" cy="1323439"/>
          </a:xfrm>
          <a:prstGeom prst="rect">
            <a:avLst/>
          </a:prstGeom>
          <a:noFill/>
        </p:spPr>
        <p:txBody>
          <a:bodyPr wrap="square" rtlCol="0">
            <a:spAutoFit/>
          </a:bodyPr>
          <a:lstStyle/>
          <a:p>
            <a:r>
              <a:rPr lang="pt-BR" sz="4000" dirty="0">
                <a:latin typeface="Impact" panose="020B0806030902050204" pitchFamily="34" charset="0"/>
              </a:rPr>
              <a:t>Exemplos de Problemas com Autocompletar</a:t>
            </a:r>
          </a:p>
        </p:txBody>
      </p:sp>
      <p:sp>
        <p:nvSpPr>
          <p:cNvPr id="9" name="subtítulo_componente">
            <a:extLst>
              <a:ext uri="{FF2B5EF4-FFF2-40B4-BE49-F238E27FC236}">
                <a16:creationId xmlns:a16="http://schemas.microsoft.com/office/drawing/2014/main" id="{FD3A7646-3E88-E944-9D80-9DE2EB51C021}"/>
              </a:ext>
            </a:extLst>
          </p:cNvPr>
          <p:cNvSpPr txBox="1"/>
          <p:nvPr/>
        </p:nvSpPr>
        <p:spPr>
          <a:xfrm>
            <a:off x="534280" y="3752940"/>
            <a:ext cx="7923919" cy="584775"/>
          </a:xfrm>
          <a:prstGeom prst="rect">
            <a:avLst/>
          </a:prstGeom>
          <a:noFill/>
        </p:spPr>
        <p:txBody>
          <a:bodyPr wrap="square" rtlCol="0">
            <a:spAutoFit/>
          </a:bodyPr>
          <a:lstStyle/>
          <a:p>
            <a:r>
              <a:rPr lang="pt-BR" sz="3200" dirty="0"/>
              <a:t>Como Desativar o Autocompletar</a:t>
            </a:r>
            <a:endParaRPr lang="pt-BR" sz="3200" dirty="0">
              <a:latin typeface="+mj-lt"/>
            </a:endParaRPr>
          </a:p>
        </p:txBody>
      </p:sp>
      <p:sp>
        <p:nvSpPr>
          <p:cNvPr id="10" name="text_componente">
            <a:extLst>
              <a:ext uri="{FF2B5EF4-FFF2-40B4-BE49-F238E27FC236}">
                <a16:creationId xmlns:a16="http://schemas.microsoft.com/office/drawing/2014/main" id="{77E9DB84-E5AB-C60E-0208-4B36BD26D3B6}"/>
              </a:ext>
            </a:extLst>
          </p:cNvPr>
          <p:cNvSpPr txBox="1"/>
          <p:nvPr/>
        </p:nvSpPr>
        <p:spPr>
          <a:xfrm>
            <a:off x="610040" y="4545706"/>
            <a:ext cx="8381120" cy="3046988"/>
          </a:xfrm>
          <a:prstGeom prst="rect">
            <a:avLst/>
          </a:prstGeom>
          <a:noFill/>
        </p:spPr>
        <p:txBody>
          <a:bodyPr wrap="square" rtlCol="0">
            <a:spAutoFit/>
          </a:bodyPr>
          <a:lstStyle/>
          <a:p>
            <a:r>
              <a:rPr lang="pt-BR" sz="2400" b="1" dirty="0"/>
              <a:t>No navegador Google Chrome: </a:t>
            </a:r>
          </a:p>
          <a:p>
            <a:endParaRPr lang="pt-BR" sz="2400" dirty="0"/>
          </a:p>
          <a:p>
            <a:pPr marL="457200" indent="-457200">
              <a:buFont typeface="+mj-lt"/>
              <a:buAutoNum type="arabicPeriod"/>
            </a:pPr>
            <a:r>
              <a:rPr lang="pt-BR" sz="2400" dirty="0"/>
              <a:t>Abra o Chrome, clique em            e vá para “</a:t>
            </a:r>
            <a:r>
              <a:rPr lang="pt-BR" sz="2400" b="1" dirty="0"/>
              <a:t>Definições</a:t>
            </a:r>
            <a:r>
              <a:rPr lang="pt-BR" sz="2400" dirty="0"/>
              <a:t>”.</a:t>
            </a:r>
          </a:p>
          <a:p>
            <a:pPr marL="457200" indent="-457200">
              <a:buFont typeface="+mj-lt"/>
              <a:buAutoNum type="arabicPeriod"/>
            </a:pPr>
            <a:r>
              <a:rPr lang="pt-BR" sz="2400" dirty="0"/>
              <a:t>No menu esquerdo clique em "</a:t>
            </a:r>
            <a:r>
              <a:rPr lang="pt-BR" sz="2400" b="1" dirty="0"/>
              <a:t>Preenchimento automático e palavras-passe</a:t>
            </a:r>
            <a:r>
              <a:rPr lang="pt-BR" sz="2400" dirty="0"/>
              <a:t>“ para abrir mais opções..</a:t>
            </a:r>
          </a:p>
          <a:p>
            <a:pPr marL="457200" indent="-457200">
              <a:buFont typeface="+mj-lt"/>
              <a:buAutoNum type="arabicPeriod"/>
            </a:pPr>
            <a:r>
              <a:rPr lang="pt-BR" sz="2400" dirty="0"/>
              <a:t>Na seção "</a:t>
            </a:r>
            <a:r>
              <a:rPr lang="pt-BR" sz="2400" b="1" dirty="0"/>
              <a:t>Gestor de Palavras-passe da Google</a:t>
            </a:r>
            <a:r>
              <a:rPr lang="pt-BR" sz="2400" dirty="0"/>
              <a:t>", clique em  “</a:t>
            </a:r>
            <a:r>
              <a:rPr lang="pt-BR" sz="2400" b="1" dirty="0"/>
              <a:t>Definições</a:t>
            </a:r>
            <a:r>
              <a:rPr lang="pt-BR" sz="2400" dirty="0"/>
              <a:t>".</a:t>
            </a:r>
          </a:p>
          <a:p>
            <a:pPr marL="457200" indent="-457200">
              <a:buFont typeface="+mj-lt"/>
              <a:buAutoNum type="arabicPeriod"/>
            </a:pPr>
            <a:r>
              <a:rPr lang="pt-BR" sz="2400" dirty="0"/>
              <a:t>Desmarque a opção “</a:t>
            </a:r>
            <a:r>
              <a:rPr lang="pt-BR" sz="2400" b="1" dirty="0"/>
              <a:t>Propor guardar palavras-passe</a:t>
            </a:r>
            <a:r>
              <a:rPr lang="pt-BR" sz="2400" dirty="0"/>
              <a:t>”</a:t>
            </a:r>
          </a:p>
        </p:txBody>
      </p:sp>
      <p:pic>
        <p:nvPicPr>
          <p:cNvPr id="13" name="Imagem 12">
            <a:extLst>
              <a:ext uri="{FF2B5EF4-FFF2-40B4-BE49-F238E27FC236}">
                <a16:creationId xmlns:a16="http://schemas.microsoft.com/office/drawing/2014/main" id="{4FC43CD7-650B-CC03-CD22-9C9C006EC44B}"/>
              </a:ext>
            </a:extLst>
          </p:cNvPr>
          <p:cNvPicPr>
            <a:picLocks noChangeAspect="1"/>
          </p:cNvPicPr>
          <p:nvPr/>
        </p:nvPicPr>
        <p:blipFill>
          <a:blip r:embed="rId2"/>
          <a:stretch>
            <a:fillRect/>
          </a:stretch>
        </p:blipFill>
        <p:spPr>
          <a:xfrm>
            <a:off x="4496239" y="5059925"/>
            <a:ext cx="559282" cy="599231"/>
          </a:xfrm>
          <a:prstGeom prst="rect">
            <a:avLst/>
          </a:prstGeom>
        </p:spPr>
      </p:pic>
      <p:pic>
        <p:nvPicPr>
          <p:cNvPr id="19" name="Imagem 18">
            <a:extLst>
              <a:ext uri="{FF2B5EF4-FFF2-40B4-BE49-F238E27FC236}">
                <a16:creationId xmlns:a16="http://schemas.microsoft.com/office/drawing/2014/main" id="{2D1A82D4-6CD4-56AC-9CD6-B8518DE09E8A}"/>
              </a:ext>
            </a:extLst>
          </p:cNvPr>
          <p:cNvPicPr>
            <a:picLocks noChangeAspect="1"/>
          </p:cNvPicPr>
          <p:nvPr/>
        </p:nvPicPr>
        <p:blipFill>
          <a:blip r:embed="rId3"/>
          <a:stretch>
            <a:fillRect/>
          </a:stretch>
        </p:blipFill>
        <p:spPr>
          <a:xfrm>
            <a:off x="606069" y="9071530"/>
            <a:ext cx="7706858" cy="1838582"/>
          </a:xfrm>
          <a:prstGeom prst="rect">
            <a:avLst/>
          </a:prstGeom>
        </p:spPr>
      </p:pic>
      <p:sp>
        <p:nvSpPr>
          <p:cNvPr id="21" name="subtítulo_componente">
            <a:extLst>
              <a:ext uri="{FF2B5EF4-FFF2-40B4-BE49-F238E27FC236}">
                <a16:creationId xmlns:a16="http://schemas.microsoft.com/office/drawing/2014/main" id="{FEFB6F5D-6F16-B3F7-4A95-745F4A955B30}"/>
              </a:ext>
            </a:extLst>
          </p:cNvPr>
          <p:cNvSpPr txBox="1"/>
          <p:nvPr/>
        </p:nvSpPr>
        <p:spPr>
          <a:xfrm>
            <a:off x="606280" y="8026064"/>
            <a:ext cx="8113177" cy="830997"/>
          </a:xfrm>
          <a:prstGeom prst="rect">
            <a:avLst/>
          </a:prstGeom>
          <a:noFill/>
        </p:spPr>
        <p:txBody>
          <a:bodyPr wrap="square" rtlCol="0">
            <a:spAutoFit/>
          </a:bodyPr>
          <a:lstStyle/>
          <a:p>
            <a:r>
              <a:rPr lang="pt-BR" sz="2400" dirty="0"/>
              <a:t>É possível remover também: </a:t>
            </a:r>
            <a:r>
              <a:rPr lang="pt-BR" sz="2400" b="1" dirty="0"/>
              <a:t>formas de pagamento </a:t>
            </a:r>
            <a:r>
              <a:rPr lang="pt-BR" sz="2400" dirty="0"/>
              <a:t>e </a:t>
            </a:r>
            <a:r>
              <a:rPr lang="pt-BR" sz="2400" b="1" dirty="0"/>
              <a:t>endereços</a:t>
            </a:r>
            <a:endParaRPr lang="pt-BR" sz="2400" b="1" dirty="0">
              <a:latin typeface="+mj-lt"/>
            </a:endParaRPr>
          </a:p>
        </p:txBody>
      </p:sp>
      <p:sp>
        <p:nvSpPr>
          <p:cNvPr id="22" name="Espaço Reservado para Rodapé 21">
            <a:extLst>
              <a:ext uri="{FF2B5EF4-FFF2-40B4-BE49-F238E27FC236}">
                <a16:creationId xmlns:a16="http://schemas.microsoft.com/office/drawing/2014/main" id="{204DDFFE-A051-5A71-F45F-8CE7D947FFB9}"/>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23" name="Espaço Reservado para Número de Slide 22">
            <a:extLst>
              <a:ext uri="{FF2B5EF4-FFF2-40B4-BE49-F238E27FC236}">
                <a16:creationId xmlns:a16="http://schemas.microsoft.com/office/drawing/2014/main" id="{17584787-FCD3-0FB7-E98A-968B688B4F49}"/>
              </a:ext>
            </a:extLst>
          </p:cNvPr>
          <p:cNvSpPr>
            <a:spLocks noGrp="1"/>
          </p:cNvSpPr>
          <p:nvPr>
            <p:ph type="sldNum" sz="quarter" idx="12"/>
          </p:nvPr>
        </p:nvSpPr>
        <p:spPr/>
        <p:txBody>
          <a:bodyPr/>
          <a:lstStyle/>
          <a:p>
            <a:fld id="{0E1EA5F2-E6DB-4799-986C-9FE966B1DF19}" type="slidenum">
              <a:rPr lang="pt-BR" smtClean="0"/>
              <a:t>20</a:t>
            </a:fld>
            <a:endParaRPr lang="pt-BR"/>
          </a:p>
        </p:txBody>
      </p:sp>
      <p:pic>
        <p:nvPicPr>
          <p:cNvPr id="24" name="Picture 4" descr="Blue Line Divider Png, Transparent Png , Transparent Png Image - PNGitem">
            <a:extLst>
              <a:ext uri="{FF2B5EF4-FFF2-40B4-BE49-F238E27FC236}">
                <a16:creationId xmlns:a16="http://schemas.microsoft.com/office/drawing/2014/main" id="{EE3A912B-A0E8-0754-37FE-4964391035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m 24">
            <a:extLst>
              <a:ext uri="{FF2B5EF4-FFF2-40B4-BE49-F238E27FC236}">
                <a16:creationId xmlns:a16="http://schemas.microsoft.com/office/drawing/2014/main" id="{41521376-79C5-D496-8398-C263D10ABC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1623" y="11151042"/>
            <a:ext cx="1011600" cy="1011600"/>
          </a:xfrm>
          <a:prstGeom prst="rect">
            <a:avLst/>
          </a:prstGeom>
        </p:spPr>
      </p:pic>
    </p:spTree>
    <p:extLst>
      <p:ext uri="{BB962C8B-B14F-4D97-AF65-F5344CB8AC3E}">
        <p14:creationId xmlns:p14="http://schemas.microsoft.com/office/powerpoint/2010/main" val="2040819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_componente">
            <a:extLst>
              <a:ext uri="{FF2B5EF4-FFF2-40B4-BE49-F238E27FC236}">
                <a16:creationId xmlns:a16="http://schemas.microsoft.com/office/drawing/2014/main" id="{43A3CEFA-EFE5-4A81-8D66-281CA1BC0B77}"/>
              </a:ext>
            </a:extLst>
          </p:cNvPr>
          <p:cNvSpPr txBox="1"/>
          <p:nvPr/>
        </p:nvSpPr>
        <p:spPr>
          <a:xfrm>
            <a:off x="534280" y="1976692"/>
            <a:ext cx="7851139" cy="2677656"/>
          </a:xfrm>
          <a:prstGeom prst="rect">
            <a:avLst/>
          </a:prstGeom>
          <a:noFill/>
        </p:spPr>
        <p:txBody>
          <a:bodyPr wrap="square" rtlCol="0">
            <a:spAutoFit/>
          </a:bodyPr>
          <a:lstStyle/>
          <a:p>
            <a:r>
              <a:rPr lang="pt-BR" sz="2400" b="1" dirty="0"/>
              <a:t>No navegador Mozilla Firefox: </a:t>
            </a:r>
          </a:p>
          <a:p>
            <a:endParaRPr lang="pt-BR" sz="2400" dirty="0"/>
          </a:p>
          <a:p>
            <a:pPr marL="457200" indent="-457200">
              <a:buFont typeface="+mj-lt"/>
              <a:buAutoNum type="arabicPeriod"/>
            </a:pPr>
            <a:r>
              <a:rPr lang="pt-BR" sz="2400" dirty="0"/>
              <a:t>Abra o Firefox e vá para as “</a:t>
            </a:r>
            <a:r>
              <a:rPr lang="pt-BR" sz="2400" b="1" dirty="0"/>
              <a:t>Opções</a:t>
            </a:r>
            <a:r>
              <a:rPr lang="pt-BR" sz="2400" dirty="0"/>
              <a:t>”.</a:t>
            </a:r>
          </a:p>
          <a:p>
            <a:pPr marL="457200" indent="-457200">
              <a:buFont typeface="+mj-lt"/>
              <a:buAutoNum type="arabicPeriod"/>
            </a:pPr>
            <a:r>
              <a:rPr lang="pt-BR" sz="2400" dirty="0"/>
              <a:t>Clique em "</a:t>
            </a:r>
            <a:r>
              <a:rPr lang="pt-BR" sz="2400" b="1" dirty="0"/>
              <a:t>Privacidade e Segurança</a:t>
            </a:r>
            <a:r>
              <a:rPr lang="pt-BR" sz="2400" dirty="0"/>
              <a:t>".</a:t>
            </a:r>
          </a:p>
          <a:p>
            <a:pPr marL="457200" indent="-457200">
              <a:buFont typeface="+mj-lt"/>
              <a:buAutoNum type="arabicPeriod"/>
            </a:pPr>
            <a:r>
              <a:rPr lang="pt-BR" sz="2400" dirty="0"/>
              <a:t>Em "</a:t>
            </a:r>
            <a:r>
              <a:rPr lang="pt-BR" sz="2400" b="1" dirty="0"/>
              <a:t>Formulários e histórico</a:t>
            </a:r>
            <a:r>
              <a:rPr lang="pt-BR" sz="2400" dirty="0"/>
              <a:t>", desmarque a opção "</a:t>
            </a:r>
            <a:r>
              <a:rPr lang="pt-BR" sz="2400" b="1" dirty="0"/>
              <a:t>Lembrar informações de preenchimento para formulários e a barra de pesquisa</a:t>
            </a:r>
            <a:r>
              <a:rPr lang="pt-BR" sz="2400" dirty="0"/>
              <a:t>".</a:t>
            </a:r>
          </a:p>
        </p:txBody>
      </p:sp>
      <p:sp>
        <p:nvSpPr>
          <p:cNvPr id="8" name="título_componente">
            <a:extLst>
              <a:ext uri="{FF2B5EF4-FFF2-40B4-BE49-F238E27FC236}">
                <a16:creationId xmlns:a16="http://schemas.microsoft.com/office/drawing/2014/main" id="{18D344A0-2B35-4BF2-F118-6BAA9C673BE1}"/>
              </a:ext>
            </a:extLst>
          </p:cNvPr>
          <p:cNvSpPr txBox="1"/>
          <p:nvPr/>
        </p:nvSpPr>
        <p:spPr>
          <a:xfrm>
            <a:off x="607060" y="817821"/>
            <a:ext cx="6690360" cy="707886"/>
          </a:xfrm>
          <a:prstGeom prst="rect">
            <a:avLst/>
          </a:prstGeom>
          <a:noFill/>
        </p:spPr>
        <p:txBody>
          <a:bodyPr wrap="square" rtlCol="0">
            <a:spAutoFit/>
          </a:bodyPr>
          <a:lstStyle/>
          <a:p>
            <a:r>
              <a:rPr lang="pt-BR" sz="4000" dirty="0">
                <a:latin typeface="Impact" panose="020B0806030902050204" pitchFamily="34" charset="0"/>
              </a:rPr>
              <a:t>Desative o Autocompletar</a:t>
            </a:r>
            <a:endParaRPr lang="pt-BR" sz="4000" dirty="0">
              <a:solidFill>
                <a:schemeClr val="bg1"/>
              </a:solidFill>
              <a:effectLst>
                <a:glow rad="254000">
                  <a:srgbClr val="1B477F"/>
                </a:glow>
              </a:effectLst>
              <a:latin typeface="Impact" panose="020B0806030902050204" pitchFamily="34" charset="0"/>
            </a:endParaRPr>
          </a:p>
        </p:txBody>
      </p:sp>
      <p:sp>
        <p:nvSpPr>
          <p:cNvPr id="9" name="text_componente">
            <a:extLst>
              <a:ext uri="{FF2B5EF4-FFF2-40B4-BE49-F238E27FC236}">
                <a16:creationId xmlns:a16="http://schemas.microsoft.com/office/drawing/2014/main" id="{7B3169DE-8B84-A54A-543C-51FCBCB83F20}"/>
              </a:ext>
            </a:extLst>
          </p:cNvPr>
          <p:cNvSpPr txBox="1"/>
          <p:nvPr/>
        </p:nvSpPr>
        <p:spPr>
          <a:xfrm>
            <a:off x="600319" y="4953287"/>
            <a:ext cx="7923919" cy="3416320"/>
          </a:xfrm>
          <a:prstGeom prst="rect">
            <a:avLst/>
          </a:prstGeom>
          <a:noFill/>
        </p:spPr>
        <p:txBody>
          <a:bodyPr wrap="square" rtlCol="0">
            <a:spAutoFit/>
          </a:bodyPr>
          <a:lstStyle/>
          <a:p>
            <a:r>
              <a:rPr lang="pt-BR" sz="2400" b="1" dirty="0"/>
              <a:t>No sistema operacional Android: </a:t>
            </a:r>
          </a:p>
          <a:p>
            <a:endParaRPr lang="pt-BR" sz="2400" dirty="0"/>
          </a:p>
          <a:p>
            <a:pPr marL="457200" indent="-457200">
              <a:buFont typeface="+mj-lt"/>
              <a:buAutoNum type="arabicPeriod"/>
            </a:pPr>
            <a:r>
              <a:rPr lang="pt-BR" sz="2400" dirty="0"/>
              <a:t>Abra o Google Chrome</a:t>
            </a:r>
          </a:p>
          <a:p>
            <a:pPr marL="457200" indent="-457200">
              <a:buFont typeface="+mj-lt"/>
              <a:buAutoNum type="arabicPeriod"/>
            </a:pPr>
            <a:r>
              <a:rPr lang="pt-BR" sz="2400" dirty="0"/>
              <a:t>Toque nos </a:t>
            </a:r>
            <a:r>
              <a:rPr lang="pt-BR" sz="2400" b="1" dirty="0"/>
              <a:t>três pontos </a:t>
            </a:r>
            <a:r>
              <a:rPr lang="pt-BR" sz="2400" dirty="0"/>
              <a:t>para abrir o menu</a:t>
            </a:r>
          </a:p>
          <a:p>
            <a:pPr marL="457200" indent="-457200">
              <a:buFont typeface="+mj-lt"/>
              <a:buAutoNum type="arabicPeriod"/>
            </a:pPr>
            <a:r>
              <a:rPr lang="pt-BR" sz="2400" dirty="0"/>
              <a:t>Selecione </a:t>
            </a:r>
            <a:r>
              <a:rPr lang="pt-BR" sz="2400" b="1" dirty="0"/>
              <a:t>Configurações</a:t>
            </a:r>
            <a:r>
              <a:rPr lang="pt-BR" sz="2400" dirty="0"/>
              <a:t>:</a:t>
            </a:r>
          </a:p>
          <a:p>
            <a:pPr marL="457200" indent="-457200">
              <a:buFont typeface="+mj-lt"/>
              <a:buAutoNum type="arabicPeriod"/>
            </a:pPr>
            <a:r>
              <a:rPr lang="pt-BR" sz="2400" dirty="0"/>
              <a:t>Toque em </a:t>
            </a:r>
            <a:r>
              <a:rPr lang="pt-BR" sz="2400" b="1" dirty="0"/>
              <a:t>Senhas</a:t>
            </a:r>
            <a:r>
              <a:rPr lang="pt-BR" sz="2400" dirty="0"/>
              <a:t>:</a:t>
            </a:r>
          </a:p>
          <a:p>
            <a:pPr marL="457200" indent="-457200">
              <a:buFont typeface="+mj-lt"/>
              <a:buAutoNum type="arabicPeriod"/>
            </a:pPr>
            <a:r>
              <a:rPr lang="pt-BR" sz="2400" dirty="0"/>
              <a:t>Desative "</a:t>
            </a:r>
            <a:r>
              <a:rPr lang="pt-BR" sz="2400" b="1" dirty="0"/>
              <a:t>Salvar senhas</a:t>
            </a:r>
            <a:r>
              <a:rPr lang="pt-BR" sz="2400" dirty="0"/>
              <a:t>":</a:t>
            </a:r>
          </a:p>
          <a:p>
            <a:pPr marL="457200" indent="-457200">
              <a:buFont typeface="+mj-lt"/>
              <a:buAutoNum type="arabicPeriod"/>
            </a:pPr>
            <a:r>
              <a:rPr lang="pt-BR" sz="2400" dirty="0"/>
              <a:t>Desative "</a:t>
            </a:r>
            <a:r>
              <a:rPr lang="pt-BR" sz="2400" b="1" dirty="0"/>
              <a:t>Autopreenchimento de métodos de pagamento</a:t>
            </a:r>
            <a:r>
              <a:rPr lang="pt-BR" sz="2400" dirty="0"/>
              <a:t>" e "</a:t>
            </a:r>
            <a:r>
              <a:rPr lang="pt-BR" sz="2400" b="1" dirty="0"/>
              <a:t>Endereços e mais</a:t>
            </a:r>
            <a:r>
              <a:rPr lang="pt-BR" sz="2400" dirty="0"/>
              <a:t>" (Opcional).</a:t>
            </a:r>
          </a:p>
        </p:txBody>
      </p:sp>
      <p:sp>
        <p:nvSpPr>
          <p:cNvPr id="10" name="text_componente">
            <a:extLst>
              <a:ext uri="{FF2B5EF4-FFF2-40B4-BE49-F238E27FC236}">
                <a16:creationId xmlns:a16="http://schemas.microsoft.com/office/drawing/2014/main" id="{375A12F9-DA95-03DD-FB8F-E19DD4209D19}"/>
              </a:ext>
            </a:extLst>
          </p:cNvPr>
          <p:cNvSpPr txBox="1"/>
          <p:nvPr/>
        </p:nvSpPr>
        <p:spPr>
          <a:xfrm>
            <a:off x="600319" y="8778570"/>
            <a:ext cx="7851139" cy="2677656"/>
          </a:xfrm>
          <a:prstGeom prst="rect">
            <a:avLst/>
          </a:prstGeom>
          <a:noFill/>
        </p:spPr>
        <p:txBody>
          <a:bodyPr wrap="square" rtlCol="0">
            <a:spAutoFit/>
          </a:bodyPr>
          <a:lstStyle/>
          <a:p>
            <a:r>
              <a:rPr lang="pt-BR" sz="2400" b="1" dirty="0"/>
              <a:t>No sistema operacional </a:t>
            </a:r>
            <a:r>
              <a:rPr lang="pt-BR" sz="2400" b="1" dirty="0" err="1"/>
              <a:t>iOs</a:t>
            </a:r>
            <a:r>
              <a:rPr lang="pt-BR" sz="2400" b="1" dirty="0"/>
              <a:t>: </a:t>
            </a:r>
          </a:p>
          <a:p>
            <a:endParaRPr lang="pt-BR" sz="2400" dirty="0"/>
          </a:p>
          <a:p>
            <a:pPr marL="457200" indent="-457200">
              <a:buFont typeface="+mj-lt"/>
              <a:buAutoNum type="arabicPeriod"/>
            </a:pPr>
            <a:r>
              <a:rPr lang="pt-BR" sz="2400" dirty="0"/>
              <a:t>Abra o Google Chrome</a:t>
            </a:r>
          </a:p>
          <a:p>
            <a:pPr marL="457200" indent="-457200">
              <a:buFont typeface="+mj-lt"/>
              <a:buAutoNum type="arabicPeriod"/>
            </a:pPr>
            <a:r>
              <a:rPr lang="pt-BR" sz="2400" dirty="0"/>
              <a:t>Toque em seu Perfil para abrir “</a:t>
            </a:r>
            <a:r>
              <a:rPr lang="pt-BR" sz="2400" b="1" dirty="0"/>
              <a:t>Configurações</a:t>
            </a:r>
            <a:r>
              <a:rPr lang="pt-BR" sz="2400" dirty="0"/>
              <a:t>”</a:t>
            </a:r>
          </a:p>
          <a:p>
            <a:pPr marL="457200" indent="-457200">
              <a:buFont typeface="+mj-lt"/>
              <a:buAutoNum type="arabicPeriod"/>
            </a:pPr>
            <a:r>
              <a:rPr lang="pt-BR" sz="2400" dirty="0"/>
              <a:t>Selecione </a:t>
            </a:r>
            <a:r>
              <a:rPr lang="pt-BR" sz="2400" b="1" dirty="0"/>
              <a:t>entre as opções que deseja desativar</a:t>
            </a:r>
            <a:r>
              <a:rPr lang="pt-BR" sz="2400" dirty="0"/>
              <a:t>:</a:t>
            </a:r>
          </a:p>
          <a:p>
            <a:pPr marL="457200" indent="-457200">
              <a:buFont typeface="+mj-lt"/>
              <a:buAutoNum type="arabicPeriod"/>
            </a:pPr>
            <a:r>
              <a:rPr lang="pt-BR" sz="2400" dirty="0"/>
              <a:t>Desative “</a:t>
            </a:r>
            <a:r>
              <a:rPr lang="pt-BR" sz="2400" b="1" dirty="0"/>
              <a:t>Gerenciador de Senhas</a:t>
            </a:r>
            <a:r>
              <a:rPr lang="pt-BR" sz="2400" dirty="0"/>
              <a:t>”, “</a:t>
            </a:r>
            <a:r>
              <a:rPr lang="pt-BR" sz="2400" b="1" dirty="0"/>
              <a:t>Formas de pagamento</a:t>
            </a:r>
            <a:r>
              <a:rPr lang="pt-BR" sz="2400" dirty="0"/>
              <a:t>” e “</a:t>
            </a:r>
            <a:r>
              <a:rPr lang="pt-BR" sz="2400" b="1" dirty="0"/>
              <a:t>Endereços e mais</a:t>
            </a:r>
            <a:r>
              <a:rPr lang="pt-BR" sz="2400" dirty="0"/>
              <a:t>”.</a:t>
            </a:r>
          </a:p>
        </p:txBody>
      </p:sp>
      <p:sp>
        <p:nvSpPr>
          <p:cNvPr id="11" name="Espaço Reservado para Rodapé 10">
            <a:extLst>
              <a:ext uri="{FF2B5EF4-FFF2-40B4-BE49-F238E27FC236}">
                <a16:creationId xmlns:a16="http://schemas.microsoft.com/office/drawing/2014/main" id="{845F9D04-09DB-280C-32AE-A7F59536317D}"/>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2" name="Espaço Reservado para Número de Slide 11">
            <a:extLst>
              <a:ext uri="{FF2B5EF4-FFF2-40B4-BE49-F238E27FC236}">
                <a16:creationId xmlns:a16="http://schemas.microsoft.com/office/drawing/2014/main" id="{005C03D9-2652-3967-C629-727B191678DE}"/>
              </a:ext>
            </a:extLst>
          </p:cNvPr>
          <p:cNvSpPr>
            <a:spLocks noGrp="1"/>
          </p:cNvSpPr>
          <p:nvPr>
            <p:ph type="sldNum" sz="quarter" idx="12"/>
          </p:nvPr>
        </p:nvSpPr>
        <p:spPr/>
        <p:txBody>
          <a:bodyPr/>
          <a:lstStyle/>
          <a:p>
            <a:fld id="{0E1EA5F2-E6DB-4799-986C-9FE966B1DF19}" type="slidenum">
              <a:rPr lang="pt-BR" smtClean="0"/>
              <a:t>21</a:t>
            </a:fld>
            <a:endParaRPr lang="pt-BR"/>
          </a:p>
        </p:txBody>
      </p:sp>
      <p:pic>
        <p:nvPicPr>
          <p:cNvPr id="13" name="Picture 4" descr="Blue Line Divider Png, Transparent Png , Transparent Png Image - PNGitem">
            <a:extLst>
              <a:ext uri="{FF2B5EF4-FFF2-40B4-BE49-F238E27FC236}">
                <a16:creationId xmlns:a16="http://schemas.microsoft.com/office/drawing/2014/main" id="{AE0E16D7-B5CD-2A1A-454A-CDE9718F7A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m 13">
            <a:extLst>
              <a:ext uri="{FF2B5EF4-FFF2-40B4-BE49-F238E27FC236}">
                <a16:creationId xmlns:a16="http://schemas.microsoft.com/office/drawing/2014/main" id="{72AD129E-3D53-0BF3-2E43-8997F636B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294" y="11167368"/>
            <a:ext cx="1011600" cy="1011600"/>
          </a:xfrm>
          <a:prstGeom prst="rect">
            <a:avLst/>
          </a:prstGeom>
        </p:spPr>
      </p:pic>
    </p:spTree>
    <p:extLst>
      <p:ext uri="{BB962C8B-B14F-4D97-AF65-F5344CB8AC3E}">
        <p14:creationId xmlns:p14="http://schemas.microsoft.com/office/powerpoint/2010/main" val="1136132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0DBE006-B75B-4BE4-853E-1D4A63D29499}"/>
              </a:ext>
            </a:extLst>
          </p:cNvPr>
          <p:cNvSpPr/>
          <p:nvPr/>
        </p:nvSpPr>
        <p:spPr>
          <a:xfrm>
            <a:off x="0" y="0"/>
            <a:ext cx="9601200" cy="12801600"/>
          </a:xfrm>
          <a:prstGeom prst="rect">
            <a:avLst/>
          </a:prstGeom>
          <a:solidFill>
            <a:srgbClr val="1B4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ítulo_componente">
            <a:extLst>
              <a:ext uri="{FF2B5EF4-FFF2-40B4-BE49-F238E27FC236}">
                <a16:creationId xmlns:a16="http://schemas.microsoft.com/office/drawing/2014/main" id="{95B8E787-2AA0-464A-9472-C8EFC24B2E2C}"/>
              </a:ext>
            </a:extLst>
          </p:cNvPr>
          <p:cNvSpPr txBox="1"/>
          <p:nvPr/>
        </p:nvSpPr>
        <p:spPr>
          <a:xfrm>
            <a:off x="806660" y="6638869"/>
            <a:ext cx="8391586" cy="923330"/>
          </a:xfrm>
          <a:prstGeom prst="rect">
            <a:avLst/>
          </a:prstGeom>
          <a:noFill/>
        </p:spPr>
        <p:txBody>
          <a:bodyPr wrap="square" rtlCol="0">
            <a:spAutoFit/>
          </a:bodyPr>
          <a:lstStyle/>
          <a:p>
            <a:pPr algn="ctr"/>
            <a:r>
              <a:rPr lang="pt-BR" sz="5400" dirty="0">
                <a:solidFill>
                  <a:schemeClr val="bg1"/>
                </a:solidFill>
                <a:latin typeface="Impact" panose="020B0806030902050204" pitchFamily="34" charset="0"/>
              </a:rPr>
              <a:t>Fique Esperto com </a:t>
            </a:r>
            <a:r>
              <a:rPr lang="pt-BR" sz="5400" dirty="0" err="1">
                <a:solidFill>
                  <a:schemeClr val="bg1"/>
                </a:solidFill>
                <a:latin typeface="Impact" panose="020B0806030902050204" pitchFamily="34" charset="0"/>
              </a:rPr>
              <a:t>Phishing</a:t>
            </a:r>
            <a:endParaRPr lang="pt-BR" sz="5400" dirty="0">
              <a:solidFill>
                <a:schemeClr val="bg1"/>
              </a:solidFill>
              <a:effectLst>
                <a:glow rad="254000">
                  <a:srgbClr val="1B477F"/>
                </a:glow>
              </a:effectLst>
              <a:latin typeface="Impact" panose="020B0806030902050204" pitchFamily="34" charset="0"/>
            </a:endParaRPr>
          </a:p>
        </p:txBody>
      </p:sp>
      <p:sp>
        <p:nvSpPr>
          <p:cNvPr id="5" name="título_componente">
            <a:extLst>
              <a:ext uri="{FF2B5EF4-FFF2-40B4-BE49-F238E27FC236}">
                <a16:creationId xmlns:a16="http://schemas.microsoft.com/office/drawing/2014/main" id="{EF9BBEF3-4FE0-4FBB-B48E-279DD6E7E7AB}"/>
              </a:ext>
            </a:extLst>
          </p:cNvPr>
          <p:cNvSpPr txBox="1"/>
          <p:nvPr/>
        </p:nvSpPr>
        <p:spPr>
          <a:xfrm>
            <a:off x="2420438" y="3183969"/>
            <a:ext cx="4377690" cy="3154710"/>
          </a:xfrm>
          <a:prstGeom prst="rect">
            <a:avLst/>
          </a:prstGeom>
          <a:noFill/>
          <a:ln>
            <a:noFill/>
          </a:ln>
        </p:spPr>
        <p:txBody>
          <a:bodyPr wrap="square" rtlCol="0">
            <a:spAutoFit/>
          </a:bodyPr>
          <a:lstStyle/>
          <a:p>
            <a:pPr algn="ctr"/>
            <a:r>
              <a:rPr lang="pt-BR" sz="19900" dirty="0">
                <a:ln>
                  <a:solidFill>
                    <a:schemeClr val="bg1"/>
                  </a:solidFill>
                </a:ln>
                <a:noFill/>
                <a:effectLst>
                  <a:glow rad="101600">
                    <a:schemeClr val="accent5">
                      <a:satMod val="175000"/>
                      <a:alpha val="40000"/>
                    </a:schemeClr>
                  </a:glow>
                </a:effectLst>
                <a:latin typeface="Impact" panose="020B0806030902050204" pitchFamily="34" charset="0"/>
              </a:rPr>
              <a:t>08</a:t>
            </a:r>
          </a:p>
        </p:txBody>
      </p:sp>
      <p:sp>
        <p:nvSpPr>
          <p:cNvPr id="6" name="Retângulo 5">
            <a:extLst>
              <a:ext uri="{FF2B5EF4-FFF2-40B4-BE49-F238E27FC236}">
                <a16:creationId xmlns:a16="http://schemas.microsoft.com/office/drawing/2014/main" id="{A70C2D6C-7D94-430E-B4DA-9DF2FA8683F7}"/>
              </a:ext>
            </a:extLst>
          </p:cNvPr>
          <p:cNvSpPr/>
          <p:nvPr/>
        </p:nvSpPr>
        <p:spPr>
          <a:xfrm>
            <a:off x="1114453" y="7862389"/>
            <a:ext cx="7776000" cy="108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a:extLst>
              <a:ext uri="{FF2B5EF4-FFF2-40B4-BE49-F238E27FC236}">
                <a16:creationId xmlns:a16="http://schemas.microsoft.com/office/drawing/2014/main" id="{0AC2B53A-CD6D-4216-86BD-9628ADAD799D}"/>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7" name="Espaço Reservado para Número de Slide 6">
            <a:extLst>
              <a:ext uri="{FF2B5EF4-FFF2-40B4-BE49-F238E27FC236}">
                <a16:creationId xmlns:a16="http://schemas.microsoft.com/office/drawing/2014/main" id="{C96DAF63-ADBF-AF11-1D17-0A1DAEFD805D}"/>
              </a:ext>
            </a:extLst>
          </p:cNvPr>
          <p:cNvSpPr>
            <a:spLocks noGrp="1"/>
          </p:cNvSpPr>
          <p:nvPr>
            <p:ph type="sldNum" sz="quarter" idx="12"/>
          </p:nvPr>
        </p:nvSpPr>
        <p:spPr/>
        <p:txBody>
          <a:bodyPr/>
          <a:lstStyle/>
          <a:p>
            <a:fld id="{0E1EA5F2-E6DB-4799-986C-9FE966B1DF19}" type="slidenum">
              <a:rPr lang="pt-BR" smtClean="0"/>
              <a:t>22</a:t>
            </a:fld>
            <a:endParaRPr lang="pt-BR"/>
          </a:p>
        </p:txBody>
      </p:sp>
    </p:spTree>
    <p:extLst>
      <p:ext uri="{BB962C8B-B14F-4D97-AF65-F5344CB8AC3E}">
        <p14:creationId xmlns:p14="http://schemas.microsoft.com/office/powerpoint/2010/main" val="1183717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_componente">
            <a:extLst>
              <a:ext uri="{FF2B5EF4-FFF2-40B4-BE49-F238E27FC236}">
                <a16:creationId xmlns:a16="http://schemas.microsoft.com/office/drawing/2014/main" id="{4377E2FE-D646-4085-942E-CAD5A695F97E}"/>
              </a:ext>
            </a:extLst>
          </p:cNvPr>
          <p:cNvSpPr txBox="1"/>
          <p:nvPr/>
        </p:nvSpPr>
        <p:spPr>
          <a:xfrm>
            <a:off x="607059" y="934810"/>
            <a:ext cx="8722307" cy="707886"/>
          </a:xfrm>
          <a:prstGeom prst="rect">
            <a:avLst/>
          </a:prstGeom>
          <a:noFill/>
        </p:spPr>
        <p:txBody>
          <a:bodyPr wrap="square" rtlCol="0">
            <a:spAutoFit/>
          </a:bodyPr>
          <a:lstStyle/>
          <a:p>
            <a:r>
              <a:rPr lang="pt-BR" sz="4000" dirty="0">
                <a:latin typeface="Impact" panose="020B0806030902050204" pitchFamily="34" charset="0"/>
              </a:rPr>
              <a:t>Fique Atento a E-mails e Links Suspeitos</a:t>
            </a: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06280" y="2079364"/>
            <a:ext cx="4886807" cy="3416320"/>
          </a:xfrm>
          <a:prstGeom prst="rect">
            <a:avLst/>
          </a:prstGeom>
          <a:noFill/>
        </p:spPr>
        <p:txBody>
          <a:bodyPr wrap="square" rtlCol="0">
            <a:spAutoFit/>
          </a:bodyPr>
          <a:lstStyle/>
          <a:p>
            <a:r>
              <a:rPr lang="pt-BR" sz="2400" b="1" dirty="0" err="1"/>
              <a:t>Phishing</a:t>
            </a:r>
            <a:r>
              <a:rPr lang="pt-BR" sz="2400" dirty="0"/>
              <a:t> é uma técnica usada por criminosos para enganar as pessoas e fazer com que revelem informações pessoais, como senhas e números de cartões de crédito. Eles se passam por empresas ou instituições confiáveis, enviando e-mails, mensagens de texto ou até mesmo criando sites falsos.</a:t>
            </a:r>
          </a:p>
        </p:txBody>
      </p:sp>
      <p:sp>
        <p:nvSpPr>
          <p:cNvPr id="7" name="subtítulo_componente">
            <a:extLst>
              <a:ext uri="{FF2B5EF4-FFF2-40B4-BE49-F238E27FC236}">
                <a16:creationId xmlns:a16="http://schemas.microsoft.com/office/drawing/2014/main" id="{F54B586E-E304-B31D-4BE7-EB6AE902F0B4}"/>
              </a:ext>
            </a:extLst>
          </p:cNvPr>
          <p:cNvSpPr txBox="1"/>
          <p:nvPr/>
        </p:nvSpPr>
        <p:spPr>
          <a:xfrm>
            <a:off x="606280" y="5857267"/>
            <a:ext cx="7051820" cy="461665"/>
          </a:xfrm>
          <a:prstGeom prst="rect">
            <a:avLst/>
          </a:prstGeom>
          <a:noFill/>
        </p:spPr>
        <p:txBody>
          <a:bodyPr wrap="square" rtlCol="0">
            <a:spAutoFit/>
          </a:bodyPr>
          <a:lstStyle/>
          <a:p>
            <a:r>
              <a:rPr lang="pt-BR" sz="2400" b="1" dirty="0"/>
              <a:t>Exemplo Real: E-mail do "Banco"</a:t>
            </a:r>
            <a:endParaRPr lang="pt-BR" sz="2400" b="1" dirty="0">
              <a:latin typeface="+mj-lt"/>
            </a:endParaRPr>
          </a:p>
        </p:txBody>
      </p:sp>
      <p:pic>
        <p:nvPicPr>
          <p:cNvPr id="9" name="Imagem 8">
            <a:extLst>
              <a:ext uri="{FF2B5EF4-FFF2-40B4-BE49-F238E27FC236}">
                <a16:creationId xmlns:a16="http://schemas.microsoft.com/office/drawing/2014/main" id="{102D561F-2978-3481-657D-19ABBCA2C19F}"/>
              </a:ext>
            </a:extLst>
          </p:cNvPr>
          <p:cNvPicPr>
            <a:picLocks noChangeAspect="1"/>
          </p:cNvPicPr>
          <p:nvPr/>
        </p:nvPicPr>
        <p:blipFill>
          <a:blip r:embed="rId2"/>
          <a:stretch>
            <a:fillRect/>
          </a:stretch>
        </p:blipFill>
        <p:spPr>
          <a:xfrm>
            <a:off x="5579220" y="1992611"/>
            <a:ext cx="3836280" cy="3365013"/>
          </a:xfrm>
          <a:prstGeom prst="rect">
            <a:avLst/>
          </a:prstGeom>
        </p:spPr>
      </p:pic>
      <p:sp>
        <p:nvSpPr>
          <p:cNvPr id="13" name="text_componente">
            <a:extLst>
              <a:ext uri="{FF2B5EF4-FFF2-40B4-BE49-F238E27FC236}">
                <a16:creationId xmlns:a16="http://schemas.microsoft.com/office/drawing/2014/main" id="{0A471248-26B2-6AC9-22FC-BA564D2CCC62}"/>
              </a:ext>
            </a:extLst>
          </p:cNvPr>
          <p:cNvSpPr txBox="1"/>
          <p:nvPr/>
        </p:nvSpPr>
        <p:spPr>
          <a:xfrm>
            <a:off x="602749" y="6443290"/>
            <a:ext cx="7508240" cy="2308324"/>
          </a:xfrm>
          <a:prstGeom prst="rect">
            <a:avLst/>
          </a:prstGeom>
          <a:noFill/>
        </p:spPr>
        <p:txBody>
          <a:bodyPr wrap="square" rtlCol="0">
            <a:spAutoFit/>
          </a:bodyPr>
          <a:lstStyle/>
          <a:p>
            <a:r>
              <a:rPr lang="pt-BR" sz="2400" dirty="0"/>
              <a:t>Imagine que você recebe um e-mail do seu banco dizendo que sua conta foi bloqueada e pedem para você clicar em um link e atualizar suas informações.</a:t>
            </a:r>
            <a:br>
              <a:rPr lang="pt-BR" sz="2400" dirty="0"/>
            </a:br>
            <a:br>
              <a:rPr lang="pt-BR" sz="2400" dirty="0"/>
            </a:br>
            <a:r>
              <a:rPr lang="pt-BR" sz="2400" dirty="0"/>
              <a:t>Esse é um exemplo clássico de </a:t>
            </a:r>
            <a:r>
              <a:rPr lang="pt-BR" sz="2400" b="1" dirty="0" err="1"/>
              <a:t>phishing</a:t>
            </a:r>
            <a:r>
              <a:rPr lang="pt-BR" sz="2400" dirty="0"/>
              <a:t>. O link leva a um site falso que coleta suas informações. </a:t>
            </a:r>
            <a:endParaRPr lang="pt-BR" sz="2400" b="1" dirty="0">
              <a:solidFill>
                <a:srgbClr val="FF0000"/>
              </a:solidFill>
            </a:endParaRPr>
          </a:p>
        </p:txBody>
      </p:sp>
      <p:pic>
        <p:nvPicPr>
          <p:cNvPr id="19" name="Imagem 18">
            <a:extLst>
              <a:ext uri="{FF2B5EF4-FFF2-40B4-BE49-F238E27FC236}">
                <a16:creationId xmlns:a16="http://schemas.microsoft.com/office/drawing/2014/main" id="{9C4EA8F6-B52B-0791-9DD7-5EA31E501ECD}"/>
              </a:ext>
            </a:extLst>
          </p:cNvPr>
          <p:cNvPicPr>
            <a:picLocks noChangeAspect="1"/>
          </p:cNvPicPr>
          <p:nvPr/>
        </p:nvPicPr>
        <p:blipFill>
          <a:blip r:embed="rId3"/>
          <a:stretch>
            <a:fillRect/>
          </a:stretch>
        </p:blipFill>
        <p:spPr>
          <a:xfrm>
            <a:off x="2574213" y="8980885"/>
            <a:ext cx="3572374" cy="2286319"/>
          </a:xfrm>
          <a:prstGeom prst="rect">
            <a:avLst/>
          </a:prstGeom>
        </p:spPr>
      </p:pic>
      <p:sp>
        <p:nvSpPr>
          <p:cNvPr id="20" name="Espaço Reservado para Rodapé 19">
            <a:extLst>
              <a:ext uri="{FF2B5EF4-FFF2-40B4-BE49-F238E27FC236}">
                <a16:creationId xmlns:a16="http://schemas.microsoft.com/office/drawing/2014/main" id="{7730F9EB-61AB-E5CA-8A64-59A47BB88894}"/>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21" name="Espaço Reservado para Número de Slide 20">
            <a:extLst>
              <a:ext uri="{FF2B5EF4-FFF2-40B4-BE49-F238E27FC236}">
                <a16:creationId xmlns:a16="http://schemas.microsoft.com/office/drawing/2014/main" id="{5D0EB199-3673-E784-05B8-BFB01EE7920A}"/>
              </a:ext>
            </a:extLst>
          </p:cNvPr>
          <p:cNvSpPr>
            <a:spLocks noGrp="1"/>
          </p:cNvSpPr>
          <p:nvPr>
            <p:ph type="sldNum" sz="quarter" idx="12"/>
          </p:nvPr>
        </p:nvSpPr>
        <p:spPr/>
        <p:txBody>
          <a:bodyPr/>
          <a:lstStyle/>
          <a:p>
            <a:fld id="{0E1EA5F2-E6DB-4799-986C-9FE966B1DF19}" type="slidenum">
              <a:rPr lang="pt-BR" smtClean="0"/>
              <a:t>23</a:t>
            </a:fld>
            <a:endParaRPr lang="pt-BR"/>
          </a:p>
        </p:txBody>
      </p:sp>
      <p:pic>
        <p:nvPicPr>
          <p:cNvPr id="22" name="Picture 4" descr="Blue Line Divider Png, Transparent Png , Transparent Png Image - PNGitem">
            <a:extLst>
              <a:ext uri="{FF2B5EF4-FFF2-40B4-BE49-F238E27FC236}">
                <a16:creationId xmlns:a16="http://schemas.microsoft.com/office/drawing/2014/main" id="{3401A652-B465-9959-77F7-922D98AF779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m 22">
            <a:extLst>
              <a:ext uri="{FF2B5EF4-FFF2-40B4-BE49-F238E27FC236}">
                <a16:creationId xmlns:a16="http://schemas.microsoft.com/office/drawing/2014/main" id="{757C4610-66EB-ACAE-6AD3-3B517AAFE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1623" y="11134713"/>
            <a:ext cx="1011600" cy="1011600"/>
          </a:xfrm>
          <a:prstGeom prst="rect">
            <a:avLst/>
          </a:prstGeom>
        </p:spPr>
      </p:pic>
    </p:spTree>
    <p:extLst>
      <p:ext uri="{BB962C8B-B14F-4D97-AF65-F5344CB8AC3E}">
        <p14:creationId xmlns:p14="http://schemas.microsoft.com/office/powerpoint/2010/main" val="2860702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_componente">
            <a:extLst>
              <a:ext uri="{FF2B5EF4-FFF2-40B4-BE49-F238E27FC236}">
                <a16:creationId xmlns:a16="http://schemas.microsoft.com/office/drawing/2014/main" id="{43A3CEFA-EFE5-4A81-8D66-281CA1BC0B77}"/>
              </a:ext>
            </a:extLst>
          </p:cNvPr>
          <p:cNvSpPr txBox="1"/>
          <p:nvPr/>
        </p:nvSpPr>
        <p:spPr>
          <a:xfrm>
            <a:off x="534278" y="1955535"/>
            <a:ext cx="7704963" cy="1938992"/>
          </a:xfrm>
          <a:prstGeom prst="rect">
            <a:avLst/>
          </a:prstGeom>
          <a:noFill/>
        </p:spPr>
        <p:txBody>
          <a:bodyPr wrap="square" rtlCol="0">
            <a:spAutoFit/>
          </a:bodyPr>
          <a:lstStyle/>
          <a:p>
            <a:r>
              <a:rPr lang="pt-BR" sz="2400" b="1" dirty="0"/>
              <a:t>Desconfie de Urgência</a:t>
            </a:r>
            <a:br>
              <a:rPr lang="pt-BR" sz="2400" dirty="0"/>
            </a:br>
            <a:r>
              <a:rPr lang="pt-BR" sz="2400" dirty="0"/>
              <a:t>E-mails de </a:t>
            </a:r>
            <a:r>
              <a:rPr lang="pt-BR" sz="2400" dirty="0" err="1"/>
              <a:t>phishing</a:t>
            </a:r>
            <a:r>
              <a:rPr lang="pt-BR" sz="2400" dirty="0"/>
              <a:t> frequentemente tentam criar um senso de urgência. Eles dizem coisas como "</a:t>
            </a:r>
            <a:r>
              <a:rPr lang="pt-BR" sz="2400" b="1" dirty="0"/>
              <a:t>Sua conta será fechada em 24 horas</a:t>
            </a:r>
            <a:r>
              <a:rPr lang="pt-BR" sz="2400" dirty="0"/>
              <a:t>" ou "</a:t>
            </a:r>
            <a:r>
              <a:rPr lang="pt-BR" sz="2400" b="1" dirty="0"/>
              <a:t>Responda imediatamente</a:t>
            </a:r>
            <a:r>
              <a:rPr lang="pt-BR" sz="2400" dirty="0"/>
              <a:t>".</a:t>
            </a:r>
            <a:br>
              <a:rPr lang="pt-BR" sz="2400" dirty="0"/>
            </a:br>
            <a:endParaRPr lang="pt-BR" sz="2400" dirty="0"/>
          </a:p>
        </p:txBody>
      </p:sp>
      <p:sp>
        <p:nvSpPr>
          <p:cNvPr id="7" name="título_componente">
            <a:extLst>
              <a:ext uri="{FF2B5EF4-FFF2-40B4-BE49-F238E27FC236}">
                <a16:creationId xmlns:a16="http://schemas.microsoft.com/office/drawing/2014/main" id="{961CA9AB-C815-C42B-01E8-0677944A3F9A}"/>
              </a:ext>
            </a:extLst>
          </p:cNvPr>
          <p:cNvSpPr txBox="1"/>
          <p:nvPr/>
        </p:nvSpPr>
        <p:spPr>
          <a:xfrm>
            <a:off x="615921" y="279987"/>
            <a:ext cx="8531860" cy="1323439"/>
          </a:xfrm>
          <a:prstGeom prst="rect">
            <a:avLst/>
          </a:prstGeom>
          <a:noFill/>
        </p:spPr>
        <p:txBody>
          <a:bodyPr wrap="square" rtlCol="0">
            <a:spAutoFit/>
          </a:bodyPr>
          <a:lstStyle/>
          <a:p>
            <a:r>
              <a:rPr lang="pt-BR" sz="4000" dirty="0">
                <a:latin typeface="Impact" panose="020B0806030902050204" pitchFamily="34" charset="0"/>
              </a:rPr>
              <a:t>Como Reconhecer um E-mail de </a:t>
            </a:r>
            <a:r>
              <a:rPr lang="pt-BR" sz="4000" dirty="0" err="1">
                <a:latin typeface="Impact" panose="020B0806030902050204" pitchFamily="34" charset="0"/>
              </a:rPr>
              <a:t>Phishing</a:t>
            </a:r>
            <a:r>
              <a:rPr lang="pt-BR" sz="4000" dirty="0">
                <a:latin typeface="Impact" panose="020B0806030902050204" pitchFamily="34" charset="0"/>
              </a:rPr>
              <a:t>? 🐟</a:t>
            </a:r>
          </a:p>
        </p:txBody>
      </p:sp>
      <p:sp>
        <p:nvSpPr>
          <p:cNvPr id="15" name="text_componente">
            <a:extLst>
              <a:ext uri="{FF2B5EF4-FFF2-40B4-BE49-F238E27FC236}">
                <a16:creationId xmlns:a16="http://schemas.microsoft.com/office/drawing/2014/main" id="{68AAC972-6B80-D5CA-9808-24AEDCC2062A}"/>
              </a:ext>
            </a:extLst>
          </p:cNvPr>
          <p:cNvSpPr txBox="1"/>
          <p:nvPr/>
        </p:nvSpPr>
        <p:spPr>
          <a:xfrm>
            <a:off x="534278" y="3666517"/>
            <a:ext cx="7704963" cy="2308324"/>
          </a:xfrm>
          <a:prstGeom prst="rect">
            <a:avLst/>
          </a:prstGeom>
          <a:noFill/>
        </p:spPr>
        <p:txBody>
          <a:bodyPr wrap="square" rtlCol="0">
            <a:spAutoFit/>
          </a:bodyPr>
          <a:lstStyle/>
          <a:p>
            <a:r>
              <a:rPr lang="pt-BR" sz="2400" b="1" dirty="0"/>
              <a:t>Exemplo Real: Mensagem de "Atualização de Segurança</a:t>
            </a:r>
            <a:r>
              <a:rPr lang="pt-BR" sz="2400" dirty="0"/>
              <a:t>“</a:t>
            </a:r>
          </a:p>
          <a:p>
            <a:endParaRPr lang="pt-BR" sz="2400" dirty="0"/>
          </a:p>
          <a:p>
            <a:r>
              <a:rPr lang="pt-BR" sz="2400" dirty="0"/>
              <a:t>Um e-mail que parece ser do seu banco dizendo que você precisa atualizar suas informações ou perderá o serviço em um determinado período é suspeito. Empresas reais raramente fazem isso.</a:t>
            </a:r>
          </a:p>
        </p:txBody>
      </p:sp>
      <p:pic>
        <p:nvPicPr>
          <p:cNvPr id="17" name="Imagem 16">
            <a:extLst>
              <a:ext uri="{FF2B5EF4-FFF2-40B4-BE49-F238E27FC236}">
                <a16:creationId xmlns:a16="http://schemas.microsoft.com/office/drawing/2014/main" id="{140E0387-CA87-92F2-DF6E-6005AEE45EBF}"/>
              </a:ext>
            </a:extLst>
          </p:cNvPr>
          <p:cNvPicPr>
            <a:picLocks noChangeAspect="1"/>
          </p:cNvPicPr>
          <p:nvPr/>
        </p:nvPicPr>
        <p:blipFill>
          <a:blip r:embed="rId2"/>
          <a:stretch>
            <a:fillRect/>
          </a:stretch>
        </p:blipFill>
        <p:spPr>
          <a:xfrm>
            <a:off x="615921" y="5976047"/>
            <a:ext cx="7842278" cy="5438671"/>
          </a:xfrm>
          <a:prstGeom prst="rect">
            <a:avLst/>
          </a:prstGeom>
        </p:spPr>
      </p:pic>
      <p:sp>
        <p:nvSpPr>
          <p:cNvPr id="18" name="Espaço Reservado para Rodapé 17">
            <a:extLst>
              <a:ext uri="{FF2B5EF4-FFF2-40B4-BE49-F238E27FC236}">
                <a16:creationId xmlns:a16="http://schemas.microsoft.com/office/drawing/2014/main" id="{AD50A72F-7B2E-DF75-B3FE-A94D6EFD6898}"/>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9" name="Espaço Reservado para Número de Slide 18">
            <a:extLst>
              <a:ext uri="{FF2B5EF4-FFF2-40B4-BE49-F238E27FC236}">
                <a16:creationId xmlns:a16="http://schemas.microsoft.com/office/drawing/2014/main" id="{320D61AA-B640-5C0D-2E38-4E83C95053C4}"/>
              </a:ext>
            </a:extLst>
          </p:cNvPr>
          <p:cNvSpPr>
            <a:spLocks noGrp="1"/>
          </p:cNvSpPr>
          <p:nvPr>
            <p:ph type="sldNum" sz="quarter" idx="12"/>
          </p:nvPr>
        </p:nvSpPr>
        <p:spPr/>
        <p:txBody>
          <a:bodyPr/>
          <a:lstStyle/>
          <a:p>
            <a:fld id="{0E1EA5F2-E6DB-4799-986C-9FE966B1DF19}" type="slidenum">
              <a:rPr lang="pt-BR" smtClean="0"/>
              <a:t>24</a:t>
            </a:fld>
            <a:endParaRPr lang="pt-BR"/>
          </a:p>
        </p:txBody>
      </p:sp>
      <p:pic>
        <p:nvPicPr>
          <p:cNvPr id="20" name="Picture 4" descr="Blue Line Divider Png, Transparent Png , Transparent Png Image - PNGitem">
            <a:extLst>
              <a:ext uri="{FF2B5EF4-FFF2-40B4-BE49-F238E27FC236}">
                <a16:creationId xmlns:a16="http://schemas.microsoft.com/office/drawing/2014/main" id="{BD696EBA-BEB2-3149-C28D-13BD55B1416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m 20">
            <a:extLst>
              <a:ext uri="{FF2B5EF4-FFF2-40B4-BE49-F238E27FC236}">
                <a16:creationId xmlns:a16="http://schemas.microsoft.com/office/drawing/2014/main" id="{DC85BB1F-9AF0-076B-274C-AAF07ACC5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610" y="11134711"/>
            <a:ext cx="1011600" cy="1011600"/>
          </a:xfrm>
          <a:prstGeom prst="rect">
            <a:avLst/>
          </a:prstGeom>
        </p:spPr>
      </p:pic>
    </p:spTree>
    <p:extLst>
      <p:ext uri="{BB962C8B-B14F-4D97-AF65-F5344CB8AC3E}">
        <p14:creationId xmlns:p14="http://schemas.microsoft.com/office/powerpoint/2010/main" val="813358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06278" y="2179681"/>
            <a:ext cx="7704963" cy="1569660"/>
          </a:xfrm>
          <a:prstGeom prst="rect">
            <a:avLst/>
          </a:prstGeom>
          <a:noFill/>
        </p:spPr>
        <p:txBody>
          <a:bodyPr wrap="square" rtlCol="0">
            <a:spAutoFit/>
          </a:bodyPr>
          <a:lstStyle/>
          <a:p>
            <a:r>
              <a:rPr lang="pt-BR" sz="2400" b="1" dirty="0"/>
              <a:t>Verifique o Remetente</a:t>
            </a:r>
            <a:br>
              <a:rPr lang="pt-BR" sz="2400" b="1" dirty="0"/>
            </a:br>
            <a:r>
              <a:rPr lang="pt-BR" sz="2400" dirty="0"/>
              <a:t>Muitos e-mails de </a:t>
            </a:r>
            <a:r>
              <a:rPr lang="pt-BR" sz="2400" dirty="0" err="1"/>
              <a:t>phishing</a:t>
            </a:r>
            <a:r>
              <a:rPr lang="pt-BR" sz="2400" dirty="0"/>
              <a:t> vêm de endereços de e-mail estranhos ou que imitam endereços de empresas legítimas, mas com pequenas variações.</a:t>
            </a:r>
          </a:p>
        </p:txBody>
      </p:sp>
      <p:sp>
        <p:nvSpPr>
          <p:cNvPr id="7" name="título_componente">
            <a:extLst>
              <a:ext uri="{FF2B5EF4-FFF2-40B4-BE49-F238E27FC236}">
                <a16:creationId xmlns:a16="http://schemas.microsoft.com/office/drawing/2014/main" id="{961CA9AB-C815-C42B-01E8-0677944A3F9A}"/>
              </a:ext>
            </a:extLst>
          </p:cNvPr>
          <p:cNvSpPr txBox="1"/>
          <p:nvPr/>
        </p:nvSpPr>
        <p:spPr>
          <a:xfrm>
            <a:off x="607060" y="279987"/>
            <a:ext cx="8334058" cy="1323439"/>
          </a:xfrm>
          <a:prstGeom prst="rect">
            <a:avLst/>
          </a:prstGeom>
          <a:noFill/>
        </p:spPr>
        <p:txBody>
          <a:bodyPr wrap="square" rtlCol="0">
            <a:spAutoFit/>
          </a:bodyPr>
          <a:lstStyle/>
          <a:p>
            <a:r>
              <a:rPr lang="pt-BR" sz="4000" dirty="0">
                <a:latin typeface="Impact" panose="020B0806030902050204" pitchFamily="34" charset="0"/>
              </a:rPr>
              <a:t>Como Reconhecer um E-mail de </a:t>
            </a:r>
            <a:r>
              <a:rPr lang="pt-BR" sz="4000" dirty="0" err="1">
                <a:latin typeface="Impact" panose="020B0806030902050204" pitchFamily="34" charset="0"/>
              </a:rPr>
              <a:t>Phishing</a:t>
            </a:r>
            <a:r>
              <a:rPr lang="pt-BR" sz="4000" dirty="0">
                <a:latin typeface="Impact" panose="020B0806030902050204" pitchFamily="34" charset="0"/>
              </a:rPr>
              <a:t>?</a:t>
            </a:r>
          </a:p>
        </p:txBody>
      </p:sp>
      <p:sp>
        <p:nvSpPr>
          <p:cNvPr id="3" name="text_componente">
            <a:extLst>
              <a:ext uri="{FF2B5EF4-FFF2-40B4-BE49-F238E27FC236}">
                <a16:creationId xmlns:a16="http://schemas.microsoft.com/office/drawing/2014/main" id="{2E2367A4-6CB3-C259-F3EF-5A9F7FF7AFFC}"/>
              </a:ext>
            </a:extLst>
          </p:cNvPr>
          <p:cNvSpPr txBox="1"/>
          <p:nvPr/>
        </p:nvSpPr>
        <p:spPr>
          <a:xfrm>
            <a:off x="606278" y="4143631"/>
            <a:ext cx="7704963" cy="1569660"/>
          </a:xfrm>
          <a:prstGeom prst="rect">
            <a:avLst/>
          </a:prstGeom>
          <a:noFill/>
        </p:spPr>
        <p:txBody>
          <a:bodyPr wrap="square" rtlCol="0">
            <a:spAutoFit/>
          </a:bodyPr>
          <a:lstStyle/>
          <a:p>
            <a:r>
              <a:rPr lang="pt-BR" sz="2400" b="1" dirty="0"/>
              <a:t>Exemplo Real: E-mail "do seu banco“</a:t>
            </a:r>
            <a:br>
              <a:rPr lang="pt-BR" sz="2400" b="1" dirty="0"/>
            </a:br>
            <a:r>
              <a:rPr lang="pt-BR" sz="2400" dirty="0"/>
              <a:t>Você recebe um e-mail de "</a:t>
            </a:r>
            <a:r>
              <a:rPr lang="pt-BR" sz="2400" b="1" dirty="0"/>
              <a:t>seubanco@gov.br</a:t>
            </a:r>
            <a:r>
              <a:rPr lang="pt-BR" sz="2400" dirty="0"/>
              <a:t>". Parece oficial, mas um banco verdadeiro usaria um domínio próprio, como “</a:t>
            </a:r>
            <a:r>
              <a:rPr lang="pt-BR" sz="2400" b="1" dirty="0"/>
              <a:t>seubanco@seubanco.gov.br</a:t>
            </a:r>
            <a:r>
              <a:rPr lang="pt-BR" sz="2400" dirty="0"/>
              <a:t>".</a:t>
            </a:r>
          </a:p>
        </p:txBody>
      </p:sp>
      <p:pic>
        <p:nvPicPr>
          <p:cNvPr id="13" name="Imagem 12">
            <a:extLst>
              <a:ext uri="{FF2B5EF4-FFF2-40B4-BE49-F238E27FC236}">
                <a16:creationId xmlns:a16="http://schemas.microsoft.com/office/drawing/2014/main" id="{2E02B335-CACD-12BD-EF2E-B7A50C1AF3B5}"/>
              </a:ext>
            </a:extLst>
          </p:cNvPr>
          <p:cNvPicPr>
            <a:picLocks noChangeAspect="1"/>
          </p:cNvPicPr>
          <p:nvPr/>
        </p:nvPicPr>
        <p:blipFill>
          <a:blip r:embed="rId2"/>
          <a:stretch>
            <a:fillRect/>
          </a:stretch>
        </p:blipFill>
        <p:spPr>
          <a:xfrm>
            <a:off x="534280" y="6438789"/>
            <a:ext cx="8229926" cy="3821946"/>
          </a:xfrm>
          <a:prstGeom prst="rect">
            <a:avLst/>
          </a:prstGeom>
        </p:spPr>
      </p:pic>
      <p:sp>
        <p:nvSpPr>
          <p:cNvPr id="14" name="Espaço Reservado para Rodapé 13">
            <a:extLst>
              <a:ext uri="{FF2B5EF4-FFF2-40B4-BE49-F238E27FC236}">
                <a16:creationId xmlns:a16="http://schemas.microsoft.com/office/drawing/2014/main" id="{BC4B4055-A1BA-FAFB-5271-7612743DBAE1}"/>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5" name="Espaço Reservado para Número de Slide 14">
            <a:extLst>
              <a:ext uri="{FF2B5EF4-FFF2-40B4-BE49-F238E27FC236}">
                <a16:creationId xmlns:a16="http://schemas.microsoft.com/office/drawing/2014/main" id="{A5C61F26-DAE6-65D3-C739-E0B05F89D4F5}"/>
              </a:ext>
            </a:extLst>
          </p:cNvPr>
          <p:cNvSpPr>
            <a:spLocks noGrp="1"/>
          </p:cNvSpPr>
          <p:nvPr>
            <p:ph type="sldNum" sz="quarter" idx="12"/>
          </p:nvPr>
        </p:nvSpPr>
        <p:spPr/>
        <p:txBody>
          <a:bodyPr/>
          <a:lstStyle/>
          <a:p>
            <a:fld id="{0E1EA5F2-E6DB-4799-986C-9FE966B1DF19}" type="slidenum">
              <a:rPr lang="pt-BR" smtClean="0"/>
              <a:t>25</a:t>
            </a:fld>
            <a:endParaRPr lang="pt-BR"/>
          </a:p>
        </p:txBody>
      </p:sp>
      <p:pic>
        <p:nvPicPr>
          <p:cNvPr id="16" name="Picture 4" descr="Blue Line Divider Png, Transparent Png , Transparent Png Image - PNGitem">
            <a:extLst>
              <a:ext uri="{FF2B5EF4-FFF2-40B4-BE49-F238E27FC236}">
                <a16:creationId xmlns:a16="http://schemas.microsoft.com/office/drawing/2014/main" id="{BCCC0401-639C-1125-9F65-64009299C1C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m 16">
            <a:extLst>
              <a:ext uri="{FF2B5EF4-FFF2-40B4-BE49-F238E27FC236}">
                <a16:creationId xmlns:a16="http://schemas.microsoft.com/office/drawing/2014/main" id="{23F6974C-85DC-5F9B-807B-4C4A61824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5294" y="11151040"/>
            <a:ext cx="1011600" cy="1011600"/>
          </a:xfrm>
          <a:prstGeom prst="rect">
            <a:avLst/>
          </a:prstGeom>
        </p:spPr>
      </p:pic>
    </p:spTree>
    <p:extLst>
      <p:ext uri="{BB962C8B-B14F-4D97-AF65-F5344CB8AC3E}">
        <p14:creationId xmlns:p14="http://schemas.microsoft.com/office/powerpoint/2010/main" val="789103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06278" y="1792232"/>
            <a:ext cx="7704963" cy="2308324"/>
          </a:xfrm>
          <a:prstGeom prst="rect">
            <a:avLst/>
          </a:prstGeom>
          <a:noFill/>
        </p:spPr>
        <p:txBody>
          <a:bodyPr wrap="square" rtlCol="0">
            <a:spAutoFit/>
          </a:bodyPr>
          <a:lstStyle/>
          <a:p>
            <a:r>
              <a:rPr lang="pt-BR" sz="2400" b="1" dirty="0"/>
              <a:t>Passe o Mouse Sobre o Link</a:t>
            </a:r>
            <a:br>
              <a:rPr lang="pt-BR" sz="2400" b="1" dirty="0"/>
            </a:br>
            <a:br>
              <a:rPr lang="pt-BR" sz="2400" b="1" dirty="0"/>
            </a:br>
            <a:r>
              <a:rPr lang="pt-BR" sz="2400" dirty="0"/>
              <a:t>Antes de clicar em qualquer link, passe o mouse sobre ele (sem clicar). Isso mostrará o endereço real do link. Se o endereço parecer estranho ou não corresponder ao site oficial, não clique.</a:t>
            </a:r>
          </a:p>
        </p:txBody>
      </p:sp>
      <p:sp>
        <p:nvSpPr>
          <p:cNvPr id="7" name="título_componente">
            <a:extLst>
              <a:ext uri="{FF2B5EF4-FFF2-40B4-BE49-F238E27FC236}">
                <a16:creationId xmlns:a16="http://schemas.microsoft.com/office/drawing/2014/main" id="{961CA9AB-C815-C42B-01E8-0677944A3F9A}"/>
              </a:ext>
            </a:extLst>
          </p:cNvPr>
          <p:cNvSpPr txBox="1"/>
          <p:nvPr/>
        </p:nvSpPr>
        <p:spPr>
          <a:xfrm>
            <a:off x="607060" y="820086"/>
            <a:ext cx="8334058" cy="707886"/>
          </a:xfrm>
          <a:prstGeom prst="rect">
            <a:avLst/>
          </a:prstGeom>
          <a:noFill/>
        </p:spPr>
        <p:txBody>
          <a:bodyPr wrap="square" rtlCol="0">
            <a:spAutoFit/>
          </a:bodyPr>
          <a:lstStyle/>
          <a:p>
            <a:r>
              <a:rPr lang="pt-BR" sz="4000" dirty="0">
                <a:latin typeface="Impact" panose="020B0806030902050204" pitchFamily="34" charset="0"/>
              </a:rPr>
              <a:t>Nunca Clique em Links Desconhecidos</a:t>
            </a:r>
          </a:p>
        </p:txBody>
      </p:sp>
      <p:sp>
        <p:nvSpPr>
          <p:cNvPr id="3" name="text_componente">
            <a:extLst>
              <a:ext uri="{FF2B5EF4-FFF2-40B4-BE49-F238E27FC236}">
                <a16:creationId xmlns:a16="http://schemas.microsoft.com/office/drawing/2014/main" id="{2E2367A4-6CB3-C259-F3EF-5A9F7FF7AFFC}"/>
              </a:ext>
            </a:extLst>
          </p:cNvPr>
          <p:cNvSpPr txBox="1"/>
          <p:nvPr/>
        </p:nvSpPr>
        <p:spPr>
          <a:xfrm>
            <a:off x="606278" y="4183959"/>
            <a:ext cx="7704963" cy="830997"/>
          </a:xfrm>
          <a:prstGeom prst="rect">
            <a:avLst/>
          </a:prstGeom>
          <a:noFill/>
        </p:spPr>
        <p:txBody>
          <a:bodyPr wrap="square" rtlCol="0">
            <a:spAutoFit/>
          </a:bodyPr>
          <a:lstStyle/>
          <a:p>
            <a:r>
              <a:rPr lang="pt-BR" sz="2400" b="1" dirty="0"/>
              <a:t>Exemplo Real: Link Falso:</a:t>
            </a:r>
            <a:br>
              <a:rPr lang="pt-BR" sz="2400" b="1" dirty="0"/>
            </a:br>
            <a:endParaRPr lang="pt-BR" sz="2400" dirty="0"/>
          </a:p>
        </p:txBody>
      </p:sp>
      <p:pic>
        <p:nvPicPr>
          <p:cNvPr id="8" name="Imagem 7">
            <a:extLst>
              <a:ext uri="{FF2B5EF4-FFF2-40B4-BE49-F238E27FC236}">
                <a16:creationId xmlns:a16="http://schemas.microsoft.com/office/drawing/2014/main" id="{4C565060-3323-4461-612A-837A7466FD91}"/>
              </a:ext>
            </a:extLst>
          </p:cNvPr>
          <p:cNvPicPr>
            <a:picLocks noChangeAspect="1"/>
          </p:cNvPicPr>
          <p:nvPr/>
        </p:nvPicPr>
        <p:blipFill>
          <a:blip r:embed="rId2"/>
          <a:stretch>
            <a:fillRect/>
          </a:stretch>
        </p:blipFill>
        <p:spPr>
          <a:xfrm>
            <a:off x="606278" y="4857473"/>
            <a:ext cx="8110219" cy="6371558"/>
          </a:xfrm>
          <a:prstGeom prst="rect">
            <a:avLst/>
          </a:prstGeom>
        </p:spPr>
      </p:pic>
      <p:sp>
        <p:nvSpPr>
          <p:cNvPr id="9" name="Espaço Reservado para Rodapé 8">
            <a:extLst>
              <a:ext uri="{FF2B5EF4-FFF2-40B4-BE49-F238E27FC236}">
                <a16:creationId xmlns:a16="http://schemas.microsoft.com/office/drawing/2014/main" id="{0FB236A7-348F-48AD-B78F-06A7F4B03756}"/>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0" name="Espaço Reservado para Número de Slide 9">
            <a:extLst>
              <a:ext uri="{FF2B5EF4-FFF2-40B4-BE49-F238E27FC236}">
                <a16:creationId xmlns:a16="http://schemas.microsoft.com/office/drawing/2014/main" id="{82C2206D-843E-7D16-F372-4A9F7E97B7A8}"/>
              </a:ext>
            </a:extLst>
          </p:cNvPr>
          <p:cNvSpPr>
            <a:spLocks noGrp="1"/>
          </p:cNvSpPr>
          <p:nvPr>
            <p:ph type="sldNum" sz="quarter" idx="12"/>
          </p:nvPr>
        </p:nvSpPr>
        <p:spPr/>
        <p:txBody>
          <a:bodyPr/>
          <a:lstStyle/>
          <a:p>
            <a:fld id="{0E1EA5F2-E6DB-4799-986C-9FE966B1DF19}" type="slidenum">
              <a:rPr lang="pt-BR" smtClean="0"/>
              <a:t>26</a:t>
            </a:fld>
            <a:endParaRPr lang="pt-BR"/>
          </a:p>
        </p:txBody>
      </p:sp>
      <p:pic>
        <p:nvPicPr>
          <p:cNvPr id="11" name="Picture 4" descr="Blue Line Divider Png, Transparent Png , Transparent Png Image - PNGitem">
            <a:extLst>
              <a:ext uri="{FF2B5EF4-FFF2-40B4-BE49-F238E27FC236}">
                <a16:creationId xmlns:a16="http://schemas.microsoft.com/office/drawing/2014/main" id="{7EDAA232-B53F-5F9A-E9D2-8F4ADC8E5E4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33C2B321-7274-F953-F2E9-05AA73B9E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1623" y="11167370"/>
            <a:ext cx="1011600" cy="1011600"/>
          </a:xfrm>
          <a:prstGeom prst="rect">
            <a:avLst/>
          </a:prstGeom>
        </p:spPr>
      </p:pic>
    </p:spTree>
    <p:extLst>
      <p:ext uri="{BB962C8B-B14F-4D97-AF65-F5344CB8AC3E}">
        <p14:creationId xmlns:p14="http://schemas.microsoft.com/office/powerpoint/2010/main" val="662518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06280" y="1602193"/>
            <a:ext cx="7704963" cy="3785652"/>
          </a:xfrm>
          <a:prstGeom prst="rect">
            <a:avLst/>
          </a:prstGeom>
          <a:noFill/>
        </p:spPr>
        <p:txBody>
          <a:bodyPr wrap="square" rtlCol="0">
            <a:spAutoFit/>
          </a:bodyPr>
          <a:lstStyle/>
          <a:p>
            <a:r>
              <a:rPr lang="pt-BR" sz="2400" b="1" dirty="0"/>
              <a:t>Certifique-se de que é Seguro</a:t>
            </a:r>
            <a:br>
              <a:rPr lang="pt-BR" sz="2400" b="1" dirty="0"/>
            </a:br>
            <a:r>
              <a:rPr lang="pt-BR" sz="2400" dirty="0"/>
              <a:t>Ao acessar um site onde você precisa inserir informações sensíveis, como senhas, verifique se o endereço começa com </a:t>
            </a:r>
            <a:r>
              <a:rPr lang="pt-BR" sz="2400" b="1" dirty="0"/>
              <a:t>"https://</a:t>
            </a:r>
            <a:r>
              <a:rPr lang="pt-BR" sz="2400" dirty="0"/>
              <a:t>". O </a:t>
            </a:r>
            <a:r>
              <a:rPr lang="pt-BR" sz="2400" b="1" dirty="0"/>
              <a:t>"s" </a:t>
            </a:r>
            <a:r>
              <a:rPr lang="pt-BR" sz="2400" dirty="0"/>
              <a:t>significa que a conexão é segura. </a:t>
            </a:r>
          </a:p>
          <a:p>
            <a:endParaRPr lang="pt-BR" sz="2400" dirty="0"/>
          </a:p>
          <a:p>
            <a:r>
              <a:rPr lang="pt-BR" sz="2400" b="1" dirty="0"/>
              <a:t>Exemplo Real: Site Falso de Compras</a:t>
            </a:r>
            <a:br>
              <a:rPr lang="pt-BR" sz="2400" b="1" dirty="0"/>
            </a:br>
            <a:r>
              <a:rPr lang="pt-BR" sz="2400" dirty="0"/>
              <a:t>Você recebe um link de um site de compras com uma promoção incrível. O endereço é "http://promoções-baratas.com". Além de não ter "https", parece suspeito e deve ser evitado.</a:t>
            </a:r>
          </a:p>
        </p:txBody>
      </p:sp>
      <p:sp>
        <p:nvSpPr>
          <p:cNvPr id="7" name="título_componente">
            <a:extLst>
              <a:ext uri="{FF2B5EF4-FFF2-40B4-BE49-F238E27FC236}">
                <a16:creationId xmlns:a16="http://schemas.microsoft.com/office/drawing/2014/main" id="{961CA9AB-C815-C42B-01E8-0677944A3F9A}"/>
              </a:ext>
            </a:extLst>
          </p:cNvPr>
          <p:cNvSpPr txBox="1"/>
          <p:nvPr/>
        </p:nvSpPr>
        <p:spPr>
          <a:xfrm>
            <a:off x="607060" y="820086"/>
            <a:ext cx="6690360" cy="707886"/>
          </a:xfrm>
          <a:prstGeom prst="rect">
            <a:avLst/>
          </a:prstGeom>
          <a:noFill/>
        </p:spPr>
        <p:txBody>
          <a:bodyPr wrap="square" rtlCol="0">
            <a:spAutoFit/>
          </a:bodyPr>
          <a:lstStyle/>
          <a:p>
            <a:r>
              <a:rPr lang="pt-BR" sz="4000" dirty="0">
                <a:latin typeface="Impact" panose="020B0806030902050204" pitchFamily="34" charset="0"/>
              </a:rPr>
              <a:t>Verifique a URL do Site</a:t>
            </a:r>
          </a:p>
        </p:txBody>
      </p:sp>
      <p:pic>
        <p:nvPicPr>
          <p:cNvPr id="13" name="Imagem 12">
            <a:extLst>
              <a:ext uri="{FF2B5EF4-FFF2-40B4-BE49-F238E27FC236}">
                <a16:creationId xmlns:a16="http://schemas.microsoft.com/office/drawing/2014/main" id="{D74EAC34-A7B0-FFAB-A49E-FBF50DA19339}"/>
              </a:ext>
            </a:extLst>
          </p:cNvPr>
          <p:cNvPicPr>
            <a:picLocks noChangeAspect="1"/>
          </p:cNvPicPr>
          <p:nvPr/>
        </p:nvPicPr>
        <p:blipFill>
          <a:blip r:embed="rId2"/>
          <a:stretch>
            <a:fillRect/>
          </a:stretch>
        </p:blipFill>
        <p:spPr>
          <a:xfrm>
            <a:off x="409434" y="5466147"/>
            <a:ext cx="8585486" cy="6001504"/>
          </a:xfrm>
          <a:prstGeom prst="rect">
            <a:avLst/>
          </a:prstGeom>
        </p:spPr>
      </p:pic>
      <p:sp>
        <p:nvSpPr>
          <p:cNvPr id="15" name="Espaço Reservado para Rodapé 14">
            <a:extLst>
              <a:ext uri="{FF2B5EF4-FFF2-40B4-BE49-F238E27FC236}">
                <a16:creationId xmlns:a16="http://schemas.microsoft.com/office/drawing/2014/main" id="{D6711119-B85C-88C9-DDF7-2B7B7D39DD72}"/>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6" name="Espaço Reservado para Número de Slide 15">
            <a:extLst>
              <a:ext uri="{FF2B5EF4-FFF2-40B4-BE49-F238E27FC236}">
                <a16:creationId xmlns:a16="http://schemas.microsoft.com/office/drawing/2014/main" id="{6DE4816D-FECD-5325-0DA5-1AE5BA98999B}"/>
              </a:ext>
            </a:extLst>
          </p:cNvPr>
          <p:cNvSpPr>
            <a:spLocks noGrp="1"/>
          </p:cNvSpPr>
          <p:nvPr>
            <p:ph type="sldNum" sz="quarter" idx="12"/>
          </p:nvPr>
        </p:nvSpPr>
        <p:spPr/>
        <p:txBody>
          <a:bodyPr/>
          <a:lstStyle/>
          <a:p>
            <a:fld id="{0E1EA5F2-E6DB-4799-986C-9FE966B1DF19}" type="slidenum">
              <a:rPr lang="pt-BR" smtClean="0"/>
              <a:t>27</a:t>
            </a:fld>
            <a:endParaRPr lang="pt-BR"/>
          </a:p>
        </p:txBody>
      </p:sp>
      <p:pic>
        <p:nvPicPr>
          <p:cNvPr id="17" name="Picture 4" descr="Blue Line Divider Png, Transparent Png , Transparent Png Image - PNGitem">
            <a:extLst>
              <a:ext uri="{FF2B5EF4-FFF2-40B4-BE49-F238E27FC236}">
                <a16:creationId xmlns:a16="http://schemas.microsoft.com/office/drawing/2014/main" id="{CF122222-F9E9-A68A-68B7-8DA61B8D33E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m 17">
            <a:extLst>
              <a:ext uri="{FF2B5EF4-FFF2-40B4-BE49-F238E27FC236}">
                <a16:creationId xmlns:a16="http://schemas.microsoft.com/office/drawing/2014/main" id="{53BB8341-9A20-A3A9-B846-346B6522D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6559" y="11375900"/>
            <a:ext cx="773318" cy="773318"/>
          </a:xfrm>
          <a:prstGeom prst="rect">
            <a:avLst/>
          </a:prstGeom>
        </p:spPr>
      </p:pic>
    </p:spTree>
    <p:extLst>
      <p:ext uri="{BB962C8B-B14F-4D97-AF65-F5344CB8AC3E}">
        <p14:creationId xmlns:p14="http://schemas.microsoft.com/office/powerpoint/2010/main" val="1017979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0DBE006-B75B-4BE4-853E-1D4A63D29499}"/>
              </a:ext>
            </a:extLst>
          </p:cNvPr>
          <p:cNvSpPr/>
          <p:nvPr/>
        </p:nvSpPr>
        <p:spPr>
          <a:xfrm>
            <a:off x="0" y="0"/>
            <a:ext cx="9601200" cy="12801600"/>
          </a:xfrm>
          <a:prstGeom prst="rect">
            <a:avLst/>
          </a:prstGeom>
          <a:solidFill>
            <a:srgbClr val="1B4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ítulo_componente">
            <a:extLst>
              <a:ext uri="{FF2B5EF4-FFF2-40B4-BE49-F238E27FC236}">
                <a16:creationId xmlns:a16="http://schemas.microsoft.com/office/drawing/2014/main" id="{95B8E787-2AA0-464A-9472-C8EFC24B2E2C}"/>
              </a:ext>
            </a:extLst>
          </p:cNvPr>
          <p:cNvSpPr txBox="1"/>
          <p:nvPr/>
        </p:nvSpPr>
        <p:spPr>
          <a:xfrm>
            <a:off x="806660" y="6638869"/>
            <a:ext cx="8391586" cy="923330"/>
          </a:xfrm>
          <a:prstGeom prst="rect">
            <a:avLst/>
          </a:prstGeom>
          <a:noFill/>
        </p:spPr>
        <p:txBody>
          <a:bodyPr wrap="square" rtlCol="0">
            <a:spAutoFit/>
          </a:bodyPr>
          <a:lstStyle/>
          <a:p>
            <a:pPr algn="ctr"/>
            <a:r>
              <a:rPr lang="pt-BR" sz="5400" dirty="0">
                <a:solidFill>
                  <a:schemeClr val="bg1"/>
                </a:solidFill>
                <a:latin typeface="Impact" panose="020B0806030902050204" pitchFamily="34" charset="0"/>
              </a:rPr>
              <a:t>Agradecimentos</a:t>
            </a:r>
            <a:endParaRPr lang="pt-BR" sz="5400" dirty="0">
              <a:solidFill>
                <a:schemeClr val="bg1"/>
              </a:solidFill>
              <a:effectLst>
                <a:glow rad="254000">
                  <a:srgbClr val="1B477F"/>
                </a:glow>
              </a:effectLst>
              <a:latin typeface="Impact" panose="020B0806030902050204" pitchFamily="34" charset="0"/>
            </a:endParaRPr>
          </a:p>
        </p:txBody>
      </p:sp>
      <p:sp>
        <p:nvSpPr>
          <p:cNvPr id="5" name="título_componente">
            <a:extLst>
              <a:ext uri="{FF2B5EF4-FFF2-40B4-BE49-F238E27FC236}">
                <a16:creationId xmlns:a16="http://schemas.microsoft.com/office/drawing/2014/main" id="{EF9BBEF3-4FE0-4FBB-B48E-279DD6E7E7AB}"/>
              </a:ext>
            </a:extLst>
          </p:cNvPr>
          <p:cNvSpPr txBox="1"/>
          <p:nvPr/>
        </p:nvSpPr>
        <p:spPr>
          <a:xfrm>
            <a:off x="2420438" y="3183969"/>
            <a:ext cx="4377690" cy="3154710"/>
          </a:xfrm>
          <a:prstGeom prst="rect">
            <a:avLst/>
          </a:prstGeom>
          <a:noFill/>
          <a:ln>
            <a:noFill/>
          </a:ln>
        </p:spPr>
        <p:txBody>
          <a:bodyPr wrap="square" rtlCol="0">
            <a:spAutoFit/>
          </a:bodyPr>
          <a:lstStyle/>
          <a:p>
            <a:pPr algn="ctr"/>
            <a:r>
              <a:rPr lang="pt-BR" sz="19900" dirty="0">
                <a:ln>
                  <a:solidFill>
                    <a:schemeClr val="bg1"/>
                  </a:solidFill>
                </a:ln>
                <a:noFill/>
                <a:effectLst>
                  <a:glow rad="101600">
                    <a:schemeClr val="accent5">
                      <a:satMod val="175000"/>
                      <a:alpha val="40000"/>
                    </a:schemeClr>
                  </a:glow>
                </a:effectLst>
                <a:latin typeface="Impact" panose="020B0806030902050204" pitchFamily="34" charset="0"/>
              </a:rPr>
              <a:t>08</a:t>
            </a:r>
          </a:p>
        </p:txBody>
      </p:sp>
      <p:sp>
        <p:nvSpPr>
          <p:cNvPr id="6" name="Retângulo 5">
            <a:extLst>
              <a:ext uri="{FF2B5EF4-FFF2-40B4-BE49-F238E27FC236}">
                <a16:creationId xmlns:a16="http://schemas.microsoft.com/office/drawing/2014/main" id="{A70C2D6C-7D94-430E-B4DA-9DF2FA8683F7}"/>
              </a:ext>
            </a:extLst>
          </p:cNvPr>
          <p:cNvSpPr/>
          <p:nvPr/>
        </p:nvSpPr>
        <p:spPr>
          <a:xfrm>
            <a:off x="1114453" y="7862389"/>
            <a:ext cx="7776000" cy="108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a:extLst>
              <a:ext uri="{FF2B5EF4-FFF2-40B4-BE49-F238E27FC236}">
                <a16:creationId xmlns:a16="http://schemas.microsoft.com/office/drawing/2014/main" id="{0AC2B53A-CD6D-4216-86BD-9628ADAD799D}"/>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7" name="Espaço Reservado para Número de Slide 6">
            <a:extLst>
              <a:ext uri="{FF2B5EF4-FFF2-40B4-BE49-F238E27FC236}">
                <a16:creationId xmlns:a16="http://schemas.microsoft.com/office/drawing/2014/main" id="{C96DAF63-ADBF-AF11-1D17-0A1DAEFD805D}"/>
              </a:ext>
            </a:extLst>
          </p:cNvPr>
          <p:cNvSpPr>
            <a:spLocks noGrp="1"/>
          </p:cNvSpPr>
          <p:nvPr>
            <p:ph type="sldNum" sz="quarter" idx="12"/>
          </p:nvPr>
        </p:nvSpPr>
        <p:spPr/>
        <p:txBody>
          <a:bodyPr/>
          <a:lstStyle/>
          <a:p>
            <a:fld id="{0E1EA5F2-E6DB-4799-986C-9FE966B1DF19}" type="slidenum">
              <a:rPr lang="pt-BR" smtClean="0"/>
              <a:t>28</a:t>
            </a:fld>
            <a:endParaRPr lang="pt-BR"/>
          </a:p>
        </p:txBody>
      </p:sp>
    </p:spTree>
    <p:extLst>
      <p:ext uri="{BB962C8B-B14F-4D97-AF65-F5344CB8AC3E}">
        <p14:creationId xmlns:p14="http://schemas.microsoft.com/office/powerpoint/2010/main" val="501379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89E4565D-0392-730B-375D-628FD64C2EF6}"/>
              </a:ext>
            </a:extLst>
          </p:cNvPr>
          <p:cNvSpPr/>
          <p:nvPr/>
        </p:nvSpPr>
        <p:spPr>
          <a:xfrm>
            <a:off x="2799957" y="8933071"/>
            <a:ext cx="1259800" cy="10628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text_componente">
            <a:extLst>
              <a:ext uri="{FF2B5EF4-FFF2-40B4-BE49-F238E27FC236}">
                <a16:creationId xmlns:a16="http://schemas.microsoft.com/office/drawing/2014/main" id="{43A3CEFA-EFE5-4A81-8D66-281CA1BC0B77}"/>
              </a:ext>
            </a:extLst>
          </p:cNvPr>
          <p:cNvSpPr txBox="1"/>
          <p:nvPr/>
        </p:nvSpPr>
        <p:spPr>
          <a:xfrm>
            <a:off x="462280" y="2115243"/>
            <a:ext cx="7704963" cy="3046988"/>
          </a:xfrm>
          <a:prstGeom prst="rect">
            <a:avLst/>
          </a:prstGeom>
          <a:noFill/>
        </p:spPr>
        <p:txBody>
          <a:bodyPr wrap="square" rtlCol="0">
            <a:spAutoFit/>
          </a:bodyPr>
          <a:lstStyle/>
          <a:p>
            <a:pPr algn="ctr"/>
            <a:r>
              <a:rPr lang="pt-BR" sz="2400" dirty="0"/>
              <a:t>Este ebook foi desenvolvido com o objetivo de fornecer dicas e recomendações de segurança na criação e proteção de senhas pessoais. </a:t>
            </a:r>
          </a:p>
          <a:p>
            <a:pPr algn="ctr"/>
            <a:endParaRPr lang="pt-BR" sz="2400" b="1" dirty="0"/>
          </a:p>
          <a:p>
            <a:pPr algn="ctr"/>
            <a:endParaRPr lang="pt-BR" sz="2400" b="1" dirty="0"/>
          </a:p>
          <a:p>
            <a:pPr algn="ctr"/>
            <a:endParaRPr lang="pt-BR" sz="2400" b="1" dirty="0"/>
          </a:p>
          <a:p>
            <a:pPr algn="ctr"/>
            <a:endParaRPr lang="pt-BR" sz="2400" dirty="0"/>
          </a:p>
          <a:p>
            <a:pPr algn="ctr"/>
            <a:endParaRPr lang="pt-BR" sz="2400" dirty="0"/>
          </a:p>
        </p:txBody>
      </p:sp>
      <p:sp>
        <p:nvSpPr>
          <p:cNvPr id="7" name="título_componente">
            <a:extLst>
              <a:ext uri="{FF2B5EF4-FFF2-40B4-BE49-F238E27FC236}">
                <a16:creationId xmlns:a16="http://schemas.microsoft.com/office/drawing/2014/main" id="{961CA9AB-C815-C42B-01E8-0677944A3F9A}"/>
              </a:ext>
            </a:extLst>
          </p:cNvPr>
          <p:cNvSpPr txBox="1"/>
          <p:nvPr/>
        </p:nvSpPr>
        <p:spPr>
          <a:xfrm>
            <a:off x="607060" y="820086"/>
            <a:ext cx="6690360" cy="707886"/>
          </a:xfrm>
          <a:prstGeom prst="rect">
            <a:avLst/>
          </a:prstGeom>
          <a:noFill/>
        </p:spPr>
        <p:txBody>
          <a:bodyPr wrap="square" rtlCol="0">
            <a:spAutoFit/>
          </a:bodyPr>
          <a:lstStyle/>
          <a:p>
            <a:r>
              <a:rPr lang="pt-BR" sz="4000" dirty="0">
                <a:latin typeface="Impact" panose="020B0806030902050204" pitchFamily="34" charset="0"/>
              </a:rPr>
              <a:t>Obrigada por ler até aqui</a:t>
            </a:r>
          </a:p>
        </p:txBody>
      </p:sp>
      <p:sp>
        <p:nvSpPr>
          <p:cNvPr id="15" name="Espaço Reservado para Rodapé 14">
            <a:extLst>
              <a:ext uri="{FF2B5EF4-FFF2-40B4-BE49-F238E27FC236}">
                <a16:creationId xmlns:a16="http://schemas.microsoft.com/office/drawing/2014/main" id="{D6711119-B85C-88C9-DDF7-2B7B7D39DD72}"/>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6" name="Espaço Reservado para Número de Slide 15">
            <a:extLst>
              <a:ext uri="{FF2B5EF4-FFF2-40B4-BE49-F238E27FC236}">
                <a16:creationId xmlns:a16="http://schemas.microsoft.com/office/drawing/2014/main" id="{6DE4816D-FECD-5325-0DA5-1AE5BA98999B}"/>
              </a:ext>
            </a:extLst>
          </p:cNvPr>
          <p:cNvSpPr>
            <a:spLocks noGrp="1"/>
          </p:cNvSpPr>
          <p:nvPr>
            <p:ph type="sldNum" sz="quarter" idx="12"/>
          </p:nvPr>
        </p:nvSpPr>
        <p:spPr/>
        <p:txBody>
          <a:bodyPr/>
          <a:lstStyle/>
          <a:p>
            <a:fld id="{0E1EA5F2-E6DB-4799-986C-9FE966B1DF19}" type="slidenum">
              <a:rPr lang="pt-BR" smtClean="0"/>
              <a:t>29</a:t>
            </a:fld>
            <a:endParaRPr lang="pt-BR"/>
          </a:p>
        </p:txBody>
      </p:sp>
      <p:pic>
        <p:nvPicPr>
          <p:cNvPr id="18" name="Imagem 17">
            <a:extLst>
              <a:ext uri="{FF2B5EF4-FFF2-40B4-BE49-F238E27FC236}">
                <a16:creationId xmlns:a16="http://schemas.microsoft.com/office/drawing/2014/main" id="{53BB8341-9A20-A3A9-B846-346B6522D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6559" y="11375900"/>
            <a:ext cx="773318" cy="773318"/>
          </a:xfrm>
          <a:prstGeom prst="rect">
            <a:avLst/>
          </a:prstGeom>
        </p:spPr>
      </p:pic>
      <p:sp>
        <p:nvSpPr>
          <p:cNvPr id="3" name="Retângulo: Cantos Arredondados 2">
            <a:extLst>
              <a:ext uri="{FF2B5EF4-FFF2-40B4-BE49-F238E27FC236}">
                <a16:creationId xmlns:a16="http://schemas.microsoft.com/office/drawing/2014/main" id="{F728228E-419A-C50F-4A05-96D375B8A83A}"/>
              </a:ext>
            </a:extLst>
          </p:cNvPr>
          <p:cNvSpPr/>
          <p:nvPr/>
        </p:nvSpPr>
        <p:spPr>
          <a:xfrm>
            <a:off x="2041073" y="7828796"/>
            <a:ext cx="4865924" cy="241155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pt-BR" dirty="0"/>
          </a:p>
        </p:txBody>
      </p:sp>
      <p:cxnSp>
        <p:nvCxnSpPr>
          <p:cNvPr id="6" name="Conector reto 5">
            <a:extLst>
              <a:ext uri="{FF2B5EF4-FFF2-40B4-BE49-F238E27FC236}">
                <a16:creationId xmlns:a16="http://schemas.microsoft.com/office/drawing/2014/main" id="{6BCC7B79-FC59-F7A4-9225-F632ACB3619C}"/>
              </a:ext>
            </a:extLst>
          </p:cNvPr>
          <p:cNvCxnSpPr>
            <a:cxnSpLocks/>
          </p:cNvCxnSpPr>
          <p:nvPr/>
        </p:nvCxnSpPr>
        <p:spPr>
          <a:xfrm>
            <a:off x="2317033" y="8735789"/>
            <a:ext cx="45128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3C2219E-DD52-6B62-2221-FF69CEB05C19}"/>
              </a:ext>
            </a:extLst>
          </p:cNvPr>
          <p:cNvSpPr txBox="1"/>
          <p:nvPr/>
        </p:nvSpPr>
        <p:spPr>
          <a:xfrm>
            <a:off x="2862785" y="8102249"/>
            <a:ext cx="1215708" cy="461665"/>
          </a:xfrm>
          <a:prstGeom prst="rect">
            <a:avLst/>
          </a:prstGeom>
          <a:noFill/>
        </p:spPr>
        <p:txBody>
          <a:bodyPr wrap="square" rtlCol="0">
            <a:spAutoFit/>
          </a:bodyPr>
          <a:lstStyle/>
          <a:p>
            <a:r>
              <a:rPr lang="pt-BR" sz="2400" b="1" dirty="0">
                <a:solidFill>
                  <a:schemeClr val="bg1"/>
                </a:solidFill>
              </a:rPr>
              <a:t> </a:t>
            </a:r>
            <a:r>
              <a:rPr lang="pt-BR" sz="2400" b="1" dirty="0"/>
              <a:t>Autora</a:t>
            </a:r>
            <a:endParaRPr lang="pt-BR" b="1" dirty="0"/>
          </a:p>
        </p:txBody>
      </p:sp>
      <p:pic>
        <p:nvPicPr>
          <p:cNvPr id="14340" name="Picture 4" descr="Tecnóloga Emoji 👩‍💻">
            <a:extLst>
              <a:ext uri="{FF2B5EF4-FFF2-40B4-BE49-F238E27FC236}">
                <a16:creationId xmlns:a16="http://schemas.microsoft.com/office/drawing/2014/main" id="{22826839-E7B6-B02C-A9AD-0549B8AF4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297" y="7988837"/>
            <a:ext cx="652199" cy="652199"/>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a:extLst>
              <a:ext uri="{FF2B5EF4-FFF2-40B4-BE49-F238E27FC236}">
                <a16:creationId xmlns:a16="http://schemas.microsoft.com/office/drawing/2014/main" id="{4B6F0ADA-42D6-21B8-0D0B-9181BFD02130}"/>
              </a:ext>
            </a:extLst>
          </p:cNvPr>
          <p:cNvSpPr txBox="1"/>
          <p:nvPr/>
        </p:nvSpPr>
        <p:spPr>
          <a:xfrm>
            <a:off x="4047491" y="8804708"/>
            <a:ext cx="2347922" cy="584775"/>
          </a:xfrm>
          <a:prstGeom prst="rect">
            <a:avLst/>
          </a:prstGeom>
          <a:noFill/>
        </p:spPr>
        <p:txBody>
          <a:bodyPr wrap="square" rtlCol="0">
            <a:spAutoFit/>
          </a:bodyPr>
          <a:lstStyle/>
          <a:p>
            <a:r>
              <a:rPr lang="pt-BR" sz="2400" b="1" dirty="0"/>
              <a:t>Michelle</a:t>
            </a:r>
            <a:r>
              <a:rPr lang="pt-BR" sz="3200" b="1" dirty="0"/>
              <a:t> </a:t>
            </a:r>
            <a:r>
              <a:rPr lang="pt-BR" sz="2400" b="1" dirty="0"/>
              <a:t>Garcia</a:t>
            </a:r>
          </a:p>
        </p:txBody>
      </p:sp>
      <p:sp>
        <p:nvSpPr>
          <p:cNvPr id="22" name="CaixaDeTexto 21">
            <a:extLst>
              <a:ext uri="{FF2B5EF4-FFF2-40B4-BE49-F238E27FC236}">
                <a16:creationId xmlns:a16="http://schemas.microsoft.com/office/drawing/2014/main" id="{998728A6-7350-26D8-BFF2-1868903BBF9F}"/>
              </a:ext>
            </a:extLst>
          </p:cNvPr>
          <p:cNvSpPr txBox="1"/>
          <p:nvPr/>
        </p:nvSpPr>
        <p:spPr>
          <a:xfrm>
            <a:off x="4628416" y="9385094"/>
            <a:ext cx="1766997" cy="461665"/>
          </a:xfrm>
          <a:prstGeom prst="rect">
            <a:avLst/>
          </a:prstGeom>
          <a:noFill/>
        </p:spPr>
        <p:txBody>
          <a:bodyPr wrap="square" rtlCol="0">
            <a:spAutoFit/>
          </a:bodyPr>
          <a:lstStyle/>
          <a:p>
            <a:r>
              <a:rPr lang="pt-BR" sz="2400" dirty="0">
                <a:hlinkClick r:id="rId4"/>
              </a:rPr>
              <a:t>Linkedin</a:t>
            </a:r>
            <a:endParaRPr lang="pt-BR" sz="2400" dirty="0"/>
          </a:p>
        </p:txBody>
      </p:sp>
      <p:pic>
        <p:nvPicPr>
          <p:cNvPr id="21" name="Picture 4" descr="Blue Line Divider Png, Transparent Png , Transparent Png Image - PNGitem">
            <a:extLst>
              <a:ext uri="{FF2B5EF4-FFF2-40B4-BE49-F238E27FC236}">
                <a16:creationId xmlns:a16="http://schemas.microsoft.com/office/drawing/2014/main" id="{AFDF27CD-E5F0-7593-4706-5DDB8F5BB18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281794" y="11252574"/>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m 25">
            <a:extLst>
              <a:ext uri="{FF2B5EF4-FFF2-40B4-BE49-F238E27FC236}">
                <a16:creationId xmlns:a16="http://schemas.microsoft.com/office/drawing/2014/main" id="{311D6624-08CE-BF75-3C3F-19D8FD2195AA}"/>
              </a:ext>
            </a:extLst>
          </p:cNvPr>
          <p:cNvPicPr>
            <a:picLocks noChangeAspect="1"/>
          </p:cNvPicPr>
          <p:nvPr/>
        </p:nvPicPr>
        <p:blipFill>
          <a:blip r:embed="rId7"/>
          <a:stretch>
            <a:fillRect/>
          </a:stretch>
        </p:blipFill>
        <p:spPr>
          <a:xfrm>
            <a:off x="2162508" y="8812860"/>
            <a:ext cx="1465212" cy="1294838"/>
          </a:xfrm>
          <a:prstGeom prst="rect">
            <a:avLst/>
          </a:prstGeom>
        </p:spPr>
      </p:pic>
      <p:pic>
        <p:nvPicPr>
          <p:cNvPr id="14338" name="Picture 2" descr="Linkedin Icon PNG Images | Free Photos, PNG Stickers, Wallpapers &amp;  Backgrounds - rawpixel">
            <a:extLst>
              <a:ext uri="{FF2B5EF4-FFF2-40B4-BE49-F238E27FC236}">
                <a16:creationId xmlns:a16="http://schemas.microsoft.com/office/drawing/2014/main" id="{A413ECFA-ABEE-BC99-2B00-1C08148754D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4889" b="96000" l="4000" r="95111"/>
                    </a14:imgEffect>
                  </a14:imgLayer>
                </a14:imgProps>
              </a:ext>
              <a:ext uri="{28A0092B-C50C-407E-A947-70E740481C1C}">
                <a14:useLocalDpi xmlns:a14="http://schemas.microsoft.com/office/drawing/2010/main" val="0"/>
              </a:ext>
            </a:extLst>
          </a:blip>
          <a:srcRect/>
          <a:stretch>
            <a:fillRect/>
          </a:stretch>
        </p:blipFill>
        <p:spPr bwMode="auto">
          <a:xfrm>
            <a:off x="4196112" y="9348405"/>
            <a:ext cx="501094" cy="501094"/>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28">
            <a:extLst>
              <a:ext uri="{FF2B5EF4-FFF2-40B4-BE49-F238E27FC236}">
                <a16:creationId xmlns:a16="http://schemas.microsoft.com/office/drawing/2014/main" id="{58BEC1B6-D8EA-B54C-643F-2FF450FED5FF}"/>
              </a:ext>
            </a:extLst>
          </p:cNvPr>
          <p:cNvSpPr/>
          <p:nvPr/>
        </p:nvSpPr>
        <p:spPr>
          <a:xfrm>
            <a:off x="583266" y="6950009"/>
            <a:ext cx="7776000" cy="108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4" name="Picture 6" descr="ilustração em vetor ícone de cor de cadeado de senha 19590390 Vetor no  Vecteezy">
            <a:extLst>
              <a:ext uri="{FF2B5EF4-FFF2-40B4-BE49-F238E27FC236}">
                <a16:creationId xmlns:a16="http://schemas.microsoft.com/office/drawing/2014/main" id="{597CBB34-3922-B0A4-127A-831FD82622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27720" y="3351644"/>
            <a:ext cx="1441142" cy="1441142"/>
          </a:xfrm>
          <a:prstGeom prst="rect">
            <a:avLst/>
          </a:prstGeom>
          <a:noFill/>
          <a:extLst>
            <a:ext uri="{909E8E84-426E-40DD-AFC4-6F175D3DCCD1}">
              <a14:hiddenFill xmlns:a14="http://schemas.microsoft.com/office/drawing/2010/main">
                <a:solidFill>
                  <a:srgbClr val="FFFFFF"/>
                </a:solidFill>
              </a14:hiddenFill>
            </a:ext>
          </a:extLst>
        </p:spPr>
      </p:pic>
      <p:sp>
        <p:nvSpPr>
          <p:cNvPr id="35" name="text_componente">
            <a:extLst>
              <a:ext uri="{FF2B5EF4-FFF2-40B4-BE49-F238E27FC236}">
                <a16:creationId xmlns:a16="http://schemas.microsoft.com/office/drawing/2014/main" id="{586903C5-1ABD-F220-AEEB-6DA4D57F3E4F}"/>
              </a:ext>
            </a:extLst>
          </p:cNvPr>
          <p:cNvSpPr txBox="1"/>
          <p:nvPr/>
        </p:nvSpPr>
        <p:spPr>
          <a:xfrm>
            <a:off x="606280" y="5013069"/>
            <a:ext cx="7704963" cy="1200329"/>
          </a:xfrm>
          <a:prstGeom prst="rect">
            <a:avLst/>
          </a:prstGeom>
          <a:noFill/>
        </p:spPr>
        <p:txBody>
          <a:bodyPr wrap="square" rtlCol="0">
            <a:spAutoFit/>
          </a:bodyPr>
          <a:lstStyle/>
          <a:p>
            <a:pPr algn="ctr"/>
            <a:r>
              <a:rPr lang="pt-BR" sz="2400" dirty="0"/>
              <a:t>Se você tiver dúvidas, sugestões ou quiser se conectar, sinta-se à vontade para me adicionar no LinkedIn: Obrigada por seu apoio e interesse!</a:t>
            </a:r>
          </a:p>
        </p:txBody>
      </p:sp>
    </p:spTree>
    <p:extLst>
      <p:ext uri="{BB962C8B-B14F-4D97-AF65-F5344CB8AC3E}">
        <p14:creationId xmlns:p14="http://schemas.microsoft.com/office/powerpoint/2010/main" val="319560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0DBE006-B75B-4BE4-853E-1D4A63D29499}"/>
              </a:ext>
            </a:extLst>
          </p:cNvPr>
          <p:cNvSpPr/>
          <p:nvPr/>
        </p:nvSpPr>
        <p:spPr>
          <a:xfrm>
            <a:off x="0" y="0"/>
            <a:ext cx="9601200" cy="12801600"/>
          </a:xfrm>
          <a:prstGeom prst="rect">
            <a:avLst/>
          </a:prstGeom>
          <a:solidFill>
            <a:srgbClr val="1B4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ítulo_componente">
            <a:extLst>
              <a:ext uri="{FF2B5EF4-FFF2-40B4-BE49-F238E27FC236}">
                <a16:creationId xmlns:a16="http://schemas.microsoft.com/office/drawing/2014/main" id="{95B8E787-2AA0-464A-9472-C8EFC24B2E2C}"/>
              </a:ext>
            </a:extLst>
          </p:cNvPr>
          <p:cNvSpPr txBox="1"/>
          <p:nvPr/>
        </p:nvSpPr>
        <p:spPr>
          <a:xfrm>
            <a:off x="801400" y="6237982"/>
            <a:ext cx="8194040" cy="1200329"/>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Utilize Senhas longas</a:t>
            </a:r>
            <a:endParaRPr lang="pt-BR" sz="7200" dirty="0">
              <a:solidFill>
                <a:schemeClr val="bg1"/>
              </a:solidFill>
              <a:effectLst>
                <a:glow rad="254000">
                  <a:srgbClr val="1B477F"/>
                </a:glow>
              </a:effectLst>
              <a:latin typeface="Impact" panose="020B0806030902050204" pitchFamily="34" charset="0"/>
            </a:endParaRPr>
          </a:p>
        </p:txBody>
      </p:sp>
      <p:sp>
        <p:nvSpPr>
          <p:cNvPr id="5" name="título_componente">
            <a:extLst>
              <a:ext uri="{FF2B5EF4-FFF2-40B4-BE49-F238E27FC236}">
                <a16:creationId xmlns:a16="http://schemas.microsoft.com/office/drawing/2014/main" id="{EF9BBEF3-4FE0-4FBB-B48E-279DD6E7E7AB}"/>
              </a:ext>
            </a:extLst>
          </p:cNvPr>
          <p:cNvSpPr txBox="1"/>
          <p:nvPr/>
        </p:nvSpPr>
        <p:spPr>
          <a:xfrm>
            <a:off x="2404110" y="3398520"/>
            <a:ext cx="4377690" cy="3154710"/>
          </a:xfrm>
          <a:prstGeom prst="rect">
            <a:avLst/>
          </a:prstGeom>
          <a:noFill/>
          <a:ln>
            <a:noFill/>
          </a:ln>
        </p:spPr>
        <p:txBody>
          <a:bodyPr wrap="square" rtlCol="0">
            <a:spAutoFit/>
          </a:bodyPr>
          <a:lstStyle/>
          <a:p>
            <a:pPr algn="ctr"/>
            <a:r>
              <a:rPr lang="pt-BR" sz="19900" dirty="0">
                <a:ln>
                  <a:solidFill>
                    <a:schemeClr val="bg1"/>
                  </a:solidFill>
                </a:ln>
                <a:noFill/>
                <a:effectLst>
                  <a:glow rad="101600">
                    <a:schemeClr val="accent5">
                      <a:satMod val="175000"/>
                      <a:alpha val="40000"/>
                    </a:schemeClr>
                  </a:glow>
                </a:effectLst>
                <a:latin typeface="Impact" panose="020B0806030902050204" pitchFamily="34" charset="0"/>
              </a:rPr>
              <a:t>01</a:t>
            </a:r>
          </a:p>
        </p:txBody>
      </p:sp>
      <p:sp>
        <p:nvSpPr>
          <p:cNvPr id="6" name="Retângulo 5">
            <a:extLst>
              <a:ext uri="{FF2B5EF4-FFF2-40B4-BE49-F238E27FC236}">
                <a16:creationId xmlns:a16="http://schemas.microsoft.com/office/drawing/2014/main" id="{A70C2D6C-7D94-430E-B4DA-9DF2FA8683F7}"/>
              </a:ext>
            </a:extLst>
          </p:cNvPr>
          <p:cNvSpPr/>
          <p:nvPr/>
        </p:nvSpPr>
        <p:spPr>
          <a:xfrm>
            <a:off x="1018540" y="7731760"/>
            <a:ext cx="7776000" cy="108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a:extLst>
              <a:ext uri="{FF2B5EF4-FFF2-40B4-BE49-F238E27FC236}">
                <a16:creationId xmlns:a16="http://schemas.microsoft.com/office/drawing/2014/main" id="{78088D56-719A-6E24-2576-D7B24B5C0681}"/>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7" name="Espaço Reservado para Número de Slide 6">
            <a:extLst>
              <a:ext uri="{FF2B5EF4-FFF2-40B4-BE49-F238E27FC236}">
                <a16:creationId xmlns:a16="http://schemas.microsoft.com/office/drawing/2014/main" id="{0DD552E4-47A4-9F6F-144C-9A1440370E7A}"/>
              </a:ext>
            </a:extLst>
          </p:cNvPr>
          <p:cNvSpPr>
            <a:spLocks noGrp="1"/>
          </p:cNvSpPr>
          <p:nvPr>
            <p:ph type="sldNum" sz="quarter" idx="12"/>
          </p:nvPr>
        </p:nvSpPr>
        <p:spPr/>
        <p:txBody>
          <a:bodyPr/>
          <a:lstStyle/>
          <a:p>
            <a:fld id="{0E1EA5F2-E6DB-4799-986C-9FE966B1DF19}" type="slidenum">
              <a:rPr lang="pt-BR" smtClean="0"/>
              <a:t>3</a:t>
            </a:fld>
            <a:endParaRPr lang="pt-BR"/>
          </a:p>
        </p:txBody>
      </p:sp>
    </p:spTree>
    <p:extLst>
      <p:ext uri="{BB962C8B-B14F-4D97-AF65-F5344CB8AC3E}">
        <p14:creationId xmlns:p14="http://schemas.microsoft.com/office/powerpoint/2010/main" val="429438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_componente">
            <a:extLst>
              <a:ext uri="{FF2B5EF4-FFF2-40B4-BE49-F238E27FC236}">
                <a16:creationId xmlns:a16="http://schemas.microsoft.com/office/drawing/2014/main" id="{4377E2FE-D646-4085-942E-CAD5A695F97E}"/>
              </a:ext>
            </a:extLst>
          </p:cNvPr>
          <p:cNvSpPr txBox="1"/>
          <p:nvPr/>
        </p:nvSpPr>
        <p:spPr>
          <a:xfrm>
            <a:off x="570670" y="340909"/>
            <a:ext cx="8459860" cy="1323439"/>
          </a:xfrm>
          <a:prstGeom prst="rect">
            <a:avLst/>
          </a:prstGeom>
          <a:noFill/>
        </p:spPr>
        <p:txBody>
          <a:bodyPr wrap="square" rtlCol="0">
            <a:spAutoFit/>
          </a:bodyPr>
          <a:lstStyle/>
          <a:p>
            <a:r>
              <a:rPr lang="pt-BR" sz="4000" dirty="0">
                <a:latin typeface="Impact" panose="020B0806030902050204" pitchFamily="34" charset="0"/>
              </a:rPr>
              <a:t>Prefira Senhas com Pelo Menos 12 Caracteres *️⃣</a:t>
            </a: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06280" y="2611193"/>
            <a:ext cx="7736840" cy="1938992"/>
          </a:xfrm>
          <a:prstGeom prst="rect">
            <a:avLst/>
          </a:prstGeom>
          <a:noFill/>
        </p:spPr>
        <p:txBody>
          <a:bodyPr wrap="square" rtlCol="0">
            <a:spAutoFit/>
          </a:bodyPr>
          <a:lstStyle/>
          <a:p>
            <a:r>
              <a:rPr lang="pt-BR" sz="2400" dirty="0"/>
              <a:t>Quanto mais longa for a senha, mais difícil será para um hacker quebrá-la. </a:t>
            </a:r>
            <a:br>
              <a:rPr lang="pt-BR" sz="2400" dirty="0"/>
            </a:br>
            <a:r>
              <a:rPr lang="pt-BR" sz="2400" dirty="0"/>
              <a:t>Recomendamos senhas com pelo menos 12 caracteres.</a:t>
            </a:r>
            <a:br>
              <a:rPr lang="pt-BR" sz="2400" dirty="0"/>
            </a:br>
            <a:br>
              <a:rPr lang="pt-BR" sz="2400" dirty="0"/>
            </a:br>
            <a:r>
              <a:rPr lang="pt-BR" sz="2400" b="1" dirty="0"/>
              <a:t>Exemplos de senhas fracas:</a:t>
            </a:r>
          </a:p>
        </p:txBody>
      </p:sp>
      <p:sp>
        <p:nvSpPr>
          <p:cNvPr id="6" name="text_componente">
            <a:extLst>
              <a:ext uri="{FF2B5EF4-FFF2-40B4-BE49-F238E27FC236}">
                <a16:creationId xmlns:a16="http://schemas.microsoft.com/office/drawing/2014/main" id="{4950E5CD-6699-4ADD-FE5C-94C46D48C5D8}"/>
              </a:ext>
            </a:extLst>
          </p:cNvPr>
          <p:cNvSpPr txBox="1"/>
          <p:nvPr/>
        </p:nvSpPr>
        <p:spPr>
          <a:xfrm>
            <a:off x="606280" y="5005215"/>
            <a:ext cx="7736840" cy="1938992"/>
          </a:xfrm>
          <a:prstGeom prst="rect">
            <a:avLst/>
          </a:prstGeom>
          <a:noFill/>
        </p:spPr>
        <p:txBody>
          <a:bodyPr wrap="square" rtlCol="0">
            <a:spAutoFit/>
          </a:bodyPr>
          <a:lstStyle/>
          <a:p>
            <a:pPr marL="342900" indent="-342900">
              <a:buFont typeface="Arial" panose="020B0604020202020204" pitchFamily="34" charset="0"/>
              <a:buChar char="•"/>
            </a:pPr>
            <a:r>
              <a:rPr lang="pt-BR" sz="2400" dirty="0"/>
              <a:t>Pass123</a:t>
            </a:r>
          </a:p>
          <a:p>
            <a:pPr marL="342900" indent="-342900">
              <a:buFont typeface="Arial" panose="020B0604020202020204" pitchFamily="34" charset="0"/>
              <a:buChar char="•"/>
            </a:pPr>
            <a:r>
              <a:rPr lang="pt-BR" sz="2400" dirty="0"/>
              <a:t>Senha321</a:t>
            </a:r>
          </a:p>
          <a:p>
            <a:pPr marL="342900" indent="-342900">
              <a:buFont typeface="Arial" panose="020B0604020202020204" pitchFamily="34" charset="0"/>
              <a:buChar char="•"/>
            </a:pPr>
            <a:r>
              <a:rPr lang="pt-BR" sz="2400" dirty="0"/>
              <a:t>senha</a:t>
            </a:r>
          </a:p>
          <a:p>
            <a:pPr marL="342900" indent="-342900">
              <a:buFont typeface="Arial" panose="020B0604020202020204" pitchFamily="34" charset="0"/>
              <a:buChar char="•"/>
            </a:pPr>
            <a:r>
              <a:rPr lang="pt-BR" sz="2400" dirty="0"/>
              <a:t>Abc123</a:t>
            </a:r>
          </a:p>
          <a:p>
            <a:endParaRPr lang="pt-BR" sz="2400" dirty="0"/>
          </a:p>
        </p:txBody>
      </p:sp>
      <p:sp>
        <p:nvSpPr>
          <p:cNvPr id="8" name="text_componente">
            <a:extLst>
              <a:ext uri="{FF2B5EF4-FFF2-40B4-BE49-F238E27FC236}">
                <a16:creationId xmlns:a16="http://schemas.microsoft.com/office/drawing/2014/main" id="{6FE8A5BA-F1DB-4A78-9651-1E1A3B4D8A50}"/>
              </a:ext>
            </a:extLst>
          </p:cNvPr>
          <p:cNvSpPr txBox="1"/>
          <p:nvPr/>
        </p:nvSpPr>
        <p:spPr>
          <a:xfrm>
            <a:off x="606280" y="8145324"/>
            <a:ext cx="7736840" cy="1569660"/>
          </a:xfrm>
          <a:prstGeom prst="rect">
            <a:avLst/>
          </a:prstGeom>
          <a:noFill/>
        </p:spPr>
        <p:txBody>
          <a:bodyPr wrap="square" rtlCol="0">
            <a:spAutoFit/>
          </a:bodyPr>
          <a:lstStyle/>
          <a:p>
            <a:pPr marL="342900" indent="-342900">
              <a:buFont typeface="Arial" panose="020B0604020202020204" pitchFamily="34" charset="0"/>
              <a:buChar char="•"/>
            </a:pPr>
            <a:r>
              <a:rPr lang="pt-BR" sz="2400" dirty="0"/>
              <a:t>T1r@M1ssU&amp;Ch0c0l@te</a:t>
            </a:r>
          </a:p>
          <a:p>
            <a:pPr marL="342900" indent="-342900">
              <a:buFont typeface="Arial" panose="020B0604020202020204" pitchFamily="34" charset="0"/>
              <a:buChar char="•"/>
            </a:pPr>
            <a:r>
              <a:rPr lang="pt-BR" sz="2400" dirty="0"/>
              <a:t>G7h$3p@1!zas</a:t>
            </a:r>
          </a:p>
          <a:p>
            <a:pPr marL="342900" indent="-342900">
              <a:buFont typeface="Arial" panose="020B0604020202020204" pitchFamily="34" charset="0"/>
              <a:buChar char="•"/>
            </a:pPr>
            <a:r>
              <a:rPr lang="pt-BR" sz="2400" dirty="0"/>
              <a:t>P@$$w0rD!2024</a:t>
            </a:r>
          </a:p>
          <a:p>
            <a:pPr marL="342900" indent="-342900">
              <a:buFont typeface="Arial" panose="020B0604020202020204" pitchFamily="34" charset="0"/>
              <a:buChar char="•"/>
            </a:pPr>
            <a:r>
              <a:rPr lang="pt-BR" sz="2400" dirty="0"/>
              <a:t>W#4rZ!9n8Y&amp;2Q</a:t>
            </a:r>
          </a:p>
        </p:txBody>
      </p:sp>
      <p:sp>
        <p:nvSpPr>
          <p:cNvPr id="9" name="text_componente">
            <a:extLst>
              <a:ext uri="{FF2B5EF4-FFF2-40B4-BE49-F238E27FC236}">
                <a16:creationId xmlns:a16="http://schemas.microsoft.com/office/drawing/2014/main" id="{DEF8C661-4F43-7125-A8E4-CBC3025DD469}"/>
              </a:ext>
            </a:extLst>
          </p:cNvPr>
          <p:cNvSpPr txBox="1"/>
          <p:nvPr/>
        </p:nvSpPr>
        <p:spPr>
          <a:xfrm>
            <a:off x="606280" y="7228629"/>
            <a:ext cx="7736840" cy="461665"/>
          </a:xfrm>
          <a:prstGeom prst="rect">
            <a:avLst/>
          </a:prstGeom>
          <a:noFill/>
        </p:spPr>
        <p:txBody>
          <a:bodyPr wrap="square" rtlCol="0">
            <a:spAutoFit/>
          </a:bodyPr>
          <a:lstStyle/>
          <a:p>
            <a:r>
              <a:rPr lang="pt-BR" sz="2400" b="1" dirty="0"/>
              <a:t>Exemplos de senhas fortes:</a:t>
            </a:r>
          </a:p>
        </p:txBody>
      </p:sp>
      <p:sp>
        <p:nvSpPr>
          <p:cNvPr id="12" name="Espaço Reservado para Rodapé 11">
            <a:extLst>
              <a:ext uri="{FF2B5EF4-FFF2-40B4-BE49-F238E27FC236}">
                <a16:creationId xmlns:a16="http://schemas.microsoft.com/office/drawing/2014/main" id="{35F3921A-B036-3B46-F3ED-F1531E7863A8}"/>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3" name="Espaço Reservado para Número de Slide 12">
            <a:extLst>
              <a:ext uri="{FF2B5EF4-FFF2-40B4-BE49-F238E27FC236}">
                <a16:creationId xmlns:a16="http://schemas.microsoft.com/office/drawing/2014/main" id="{1D0B096D-3FCE-1BBA-5BCD-6B34A534F84D}"/>
              </a:ext>
            </a:extLst>
          </p:cNvPr>
          <p:cNvSpPr>
            <a:spLocks noGrp="1"/>
          </p:cNvSpPr>
          <p:nvPr>
            <p:ph type="sldNum" sz="quarter" idx="12"/>
          </p:nvPr>
        </p:nvSpPr>
        <p:spPr/>
        <p:txBody>
          <a:bodyPr/>
          <a:lstStyle/>
          <a:p>
            <a:fld id="{0E1EA5F2-E6DB-4799-986C-9FE966B1DF19}" type="slidenum">
              <a:rPr lang="pt-BR" smtClean="0"/>
              <a:t>4</a:t>
            </a:fld>
            <a:endParaRPr lang="pt-BR"/>
          </a:p>
        </p:txBody>
      </p:sp>
      <p:pic>
        <p:nvPicPr>
          <p:cNvPr id="14" name="Picture 4" descr="Blue Line Divider Png, Transparent Png , Transparent Png Image - PNGitem">
            <a:extLst>
              <a:ext uri="{FF2B5EF4-FFF2-40B4-BE49-F238E27FC236}">
                <a16:creationId xmlns:a16="http://schemas.microsoft.com/office/drawing/2014/main" id="{4C6FF615-288B-A7D1-A674-496FF10705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m 17">
            <a:extLst>
              <a:ext uri="{FF2B5EF4-FFF2-40B4-BE49-F238E27FC236}">
                <a16:creationId xmlns:a16="http://schemas.microsoft.com/office/drawing/2014/main" id="{02DAAF41-C813-2392-0153-7DA6F7EC2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3649" y="10873451"/>
            <a:ext cx="1011600" cy="1011600"/>
          </a:xfrm>
          <a:prstGeom prst="rect">
            <a:avLst/>
          </a:prstGeom>
        </p:spPr>
      </p:pic>
    </p:spTree>
    <p:extLst>
      <p:ext uri="{BB962C8B-B14F-4D97-AF65-F5344CB8AC3E}">
        <p14:creationId xmlns:p14="http://schemas.microsoft.com/office/powerpoint/2010/main" val="3960064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_componente">
            <a:extLst>
              <a:ext uri="{FF2B5EF4-FFF2-40B4-BE49-F238E27FC236}">
                <a16:creationId xmlns:a16="http://schemas.microsoft.com/office/drawing/2014/main" id="{4377E2FE-D646-4085-942E-CAD5A695F97E}"/>
              </a:ext>
            </a:extLst>
          </p:cNvPr>
          <p:cNvSpPr txBox="1"/>
          <p:nvPr/>
        </p:nvSpPr>
        <p:spPr>
          <a:xfrm>
            <a:off x="607059" y="934810"/>
            <a:ext cx="8177711" cy="707886"/>
          </a:xfrm>
          <a:prstGeom prst="rect">
            <a:avLst/>
          </a:prstGeom>
          <a:noFill/>
        </p:spPr>
        <p:txBody>
          <a:bodyPr wrap="square" rtlCol="0">
            <a:spAutoFit/>
          </a:bodyPr>
          <a:lstStyle/>
          <a:p>
            <a:r>
              <a:rPr lang="pt-BR" sz="4000" dirty="0">
                <a:latin typeface="Impact" panose="020B0806030902050204" pitchFamily="34" charset="0"/>
              </a:rPr>
              <a:t>Use uma Combinação de Caracteres</a:t>
            </a:r>
            <a:endParaRPr lang="pt-BR" sz="4000" dirty="0">
              <a:solidFill>
                <a:schemeClr val="bg1"/>
              </a:solidFill>
              <a:effectLst>
                <a:glow rad="254000">
                  <a:srgbClr val="1B477F"/>
                </a:glow>
              </a:effectLst>
              <a:latin typeface="Impact" panose="020B0806030902050204" pitchFamily="34" charset="0"/>
            </a:endParaRPr>
          </a:p>
        </p:txBody>
      </p:sp>
      <p:sp>
        <p:nvSpPr>
          <p:cNvPr id="4" name="subtítulo_componente">
            <a:extLst>
              <a:ext uri="{FF2B5EF4-FFF2-40B4-BE49-F238E27FC236}">
                <a16:creationId xmlns:a16="http://schemas.microsoft.com/office/drawing/2014/main" id="{05DFE37F-0A79-4096-93AC-C1E56503F6FD}"/>
              </a:ext>
            </a:extLst>
          </p:cNvPr>
          <p:cNvSpPr txBox="1"/>
          <p:nvPr/>
        </p:nvSpPr>
        <p:spPr>
          <a:xfrm>
            <a:off x="3435668" y="1581542"/>
            <a:ext cx="2360975" cy="584775"/>
          </a:xfrm>
          <a:prstGeom prst="rect">
            <a:avLst/>
          </a:prstGeom>
          <a:noFill/>
        </p:spPr>
        <p:txBody>
          <a:bodyPr wrap="square" rtlCol="0">
            <a:spAutoFit/>
          </a:bodyPr>
          <a:lstStyle/>
          <a:p>
            <a:r>
              <a:rPr lang="pt-BR" sz="3200" dirty="0"/>
              <a:t>🔠 🔢 🔣</a:t>
            </a:r>
            <a:endParaRPr lang="pt-BR" sz="3200" dirty="0">
              <a:latin typeface="+mj-lt"/>
            </a:endParaRP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06280" y="2353382"/>
            <a:ext cx="6690360" cy="2308324"/>
          </a:xfrm>
          <a:prstGeom prst="rect">
            <a:avLst/>
          </a:prstGeom>
          <a:noFill/>
        </p:spPr>
        <p:txBody>
          <a:bodyPr wrap="square" rtlCol="0">
            <a:spAutoFit/>
          </a:bodyPr>
          <a:lstStyle/>
          <a:p>
            <a:r>
              <a:rPr lang="pt-BR" sz="2400" dirty="0"/>
              <a:t>Senhas fortes combinam letras maiúsculas e minúsculas, números e símbolos especiais. Essa mistura torna sua senha mais difícil de ser quebrada por ataques de força bruta.</a:t>
            </a:r>
            <a:br>
              <a:rPr lang="pt-BR" sz="2400" dirty="0"/>
            </a:br>
            <a:br>
              <a:rPr lang="pt-BR" sz="2400" dirty="0"/>
            </a:br>
            <a:r>
              <a:rPr lang="pt-BR" sz="2400" b="1" dirty="0"/>
              <a:t>Exemplo</a:t>
            </a:r>
            <a:r>
              <a:rPr lang="pt-BR" sz="2400" dirty="0"/>
              <a:t>:</a:t>
            </a:r>
          </a:p>
        </p:txBody>
      </p:sp>
      <p:sp>
        <p:nvSpPr>
          <p:cNvPr id="7" name="text_componente">
            <a:extLst>
              <a:ext uri="{FF2B5EF4-FFF2-40B4-BE49-F238E27FC236}">
                <a16:creationId xmlns:a16="http://schemas.microsoft.com/office/drawing/2014/main" id="{9CB5827C-0C43-B1E3-0B0E-CC62E4F053AB}"/>
              </a:ext>
            </a:extLst>
          </p:cNvPr>
          <p:cNvSpPr txBox="1"/>
          <p:nvPr/>
        </p:nvSpPr>
        <p:spPr>
          <a:xfrm>
            <a:off x="606280" y="4834498"/>
            <a:ext cx="6690360" cy="830997"/>
          </a:xfrm>
          <a:prstGeom prst="rect">
            <a:avLst/>
          </a:prstGeom>
          <a:noFill/>
        </p:spPr>
        <p:txBody>
          <a:bodyPr wrap="square" rtlCol="0">
            <a:spAutoFit/>
          </a:bodyPr>
          <a:lstStyle/>
          <a:p>
            <a:pPr marL="342900" indent="-342900">
              <a:buFont typeface="Arial" panose="020B0604020202020204" pitchFamily="34" charset="0"/>
              <a:buChar char="•"/>
            </a:pPr>
            <a:r>
              <a:rPr lang="pt-BR" sz="2400" dirty="0"/>
              <a:t>Fraca: senha123</a:t>
            </a:r>
          </a:p>
          <a:p>
            <a:pPr marL="342900" indent="-342900">
              <a:buFont typeface="Arial" panose="020B0604020202020204" pitchFamily="34" charset="0"/>
              <a:buChar char="•"/>
            </a:pPr>
            <a:r>
              <a:rPr lang="pt-BR" sz="2400" dirty="0"/>
              <a:t>Forte: S3nh@Segur@!</a:t>
            </a:r>
          </a:p>
        </p:txBody>
      </p:sp>
      <p:sp>
        <p:nvSpPr>
          <p:cNvPr id="9" name="título_componente">
            <a:extLst>
              <a:ext uri="{FF2B5EF4-FFF2-40B4-BE49-F238E27FC236}">
                <a16:creationId xmlns:a16="http://schemas.microsoft.com/office/drawing/2014/main" id="{6C145687-9C3F-DF49-BC40-74C3043732DB}"/>
              </a:ext>
            </a:extLst>
          </p:cNvPr>
          <p:cNvSpPr txBox="1"/>
          <p:nvPr/>
        </p:nvSpPr>
        <p:spPr>
          <a:xfrm>
            <a:off x="534280" y="6154807"/>
            <a:ext cx="6110265" cy="707886"/>
          </a:xfrm>
          <a:prstGeom prst="rect">
            <a:avLst/>
          </a:prstGeom>
          <a:noFill/>
        </p:spPr>
        <p:txBody>
          <a:bodyPr wrap="square" rtlCol="0">
            <a:spAutoFit/>
          </a:bodyPr>
          <a:lstStyle/>
          <a:p>
            <a:r>
              <a:rPr lang="pt-BR" sz="4000" dirty="0">
                <a:latin typeface="Impact" panose="020B0806030902050204" pitchFamily="34" charset="0"/>
              </a:rPr>
              <a:t>Evite Informações Pessoais</a:t>
            </a:r>
            <a:endParaRPr lang="pt-BR" sz="4000" dirty="0">
              <a:solidFill>
                <a:schemeClr val="bg1"/>
              </a:solidFill>
              <a:effectLst>
                <a:glow rad="254000">
                  <a:srgbClr val="1B477F"/>
                </a:glow>
              </a:effectLst>
              <a:latin typeface="Impact" panose="020B0806030902050204" pitchFamily="34" charset="0"/>
            </a:endParaRPr>
          </a:p>
        </p:txBody>
      </p:sp>
      <p:sp>
        <p:nvSpPr>
          <p:cNvPr id="10" name="text_componente">
            <a:extLst>
              <a:ext uri="{FF2B5EF4-FFF2-40B4-BE49-F238E27FC236}">
                <a16:creationId xmlns:a16="http://schemas.microsoft.com/office/drawing/2014/main" id="{B71181DA-D196-DFCB-EC60-6DAFD2BE7BE5}"/>
              </a:ext>
            </a:extLst>
          </p:cNvPr>
          <p:cNvSpPr txBox="1"/>
          <p:nvPr/>
        </p:nvSpPr>
        <p:spPr>
          <a:xfrm>
            <a:off x="606280" y="7663849"/>
            <a:ext cx="6690360" cy="2308324"/>
          </a:xfrm>
          <a:prstGeom prst="rect">
            <a:avLst/>
          </a:prstGeom>
          <a:noFill/>
        </p:spPr>
        <p:txBody>
          <a:bodyPr wrap="square" rtlCol="0">
            <a:spAutoFit/>
          </a:bodyPr>
          <a:lstStyle/>
          <a:p>
            <a:r>
              <a:rPr lang="pt-BR" sz="2400" dirty="0"/>
              <a:t>Evite usar informações óbvias como seu nome, aniversário, ou o nome de seu animal de estimação. Esses dados são facilmente encontrados por hackers.</a:t>
            </a:r>
            <a:br>
              <a:rPr lang="pt-BR" sz="2400" dirty="0"/>
            </a:br>
            <a:br>
              <a:rPr lang="pt-BR" sz="2400" dirty="0"/>
            </a:br>
            <a:r>
              <a:rPr lang="pt-BR" sz="2400" b="1" dirty="0"/>
              <a:t>Exemplo</a:t>
            </a:r>
            <a:r>
              <a:rPr lang="pt-BR" sz="2400" dirty="0"/>
              <a:t>:</a:t>
            </a:r>
          </a:p>
        </p:txBody>
      </p:sp>
      <p:sp>
        <p:nvSpPr>
          <p:cNvPr id="13" name="text_componente">
            <a:extLst>
              <a:ext uri="{FF2B5EF4-FFF2-40B4-BE49-F238E27FC236}">
                <a16:creationId xmlns:a16="http://schemas.microsoft.com/office/drawing/2014/main" id="{E1227815-5649-E267-EA60-C18CFCC45047}"/>
              </a:ext>
            </a:extLst>
          </p:cNvPr>
          <p:cNvSpPr txBox="1"/>
          <p:nvPr/>
        </p:nvSpPr>
        <p:spPr>
          <a:xfrm>
            <a:off x="606280" y="10032719"/>
            <a:ext cx="6690360" cy="830997"/>
          </a:xfrm>
          <a:prstGeom prst="rect">
            <a:avLst/>
          </a:prstGeom>
          <a:noFill/>
        </p:spPr>
        <p:txBody>
          <a:bodyPr wrap="square" rtlCol="0">
            <a:spAutoFit/>
          </a:bodyPr>
          <a:lstStyle/>
          <a:p>
            <a:pPr marL="342900" indent="-342900">
              <a:buFont typeface="Arial" panose="020B0604020202020204" pitchFamily="34" charset="0"/>
              <a:buChar char="•"/>
            </a:pPr>
            <a:r>
              <a:rPr lang="pt-BR" sz="2400" dirty="0"/>
              <a:t>Fraca: Maria1990</a:t>
            </a:r>
          </a:p>
          <a:p>
            <a:pPr marL="342900" indent="-342900">
              <a:buFont typeface="Arial" panose="020B0604020202020204" pitchFamily="34" charset="0"/>
              <a:buChar char="•"/>
            </a:pPr>
            <a:r>
              <a:rPr lang="pt-BR" sz="2400" dirty="0"/>
              <a:t>Forte: P@ssW0rd!234</a:t>
            </a:r>
          </a:p>
        </p:txBody>
      </p:sp>
      <p:sp>
        <p:nvSpPr>
          <p:cNvPr id="14" name="Espaço Reservado para Rodapé 13">
            <a:extLst>
              <a:ext uri="{FF2B5EF4-FFF2-40B4-BE49-F238E27FC236}">
                <a16:creationId xmlns:a16="http://schemas.microsoft.com/office/drawing/2014/main" id="{7E260AB5-F85B-F5E5-5BA4-1AE410D78F7A}"/>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5" name="Espaço Reservado para Número de Slide 14">
            <a:extLst>
              <a:ext uri="{FF2B5EF4-FFF2-40B4-BE49-F238E27FC236}">
                <a16:creationId xmlns:a16="http://schemas.microsoft.com/office/drawing/2014/main" id="{9C1C9150-4AE5-15F0-E59A-D395ED557EF0}"/>
              </a:ext>
            </a:extLst>
          </p:cNvPr>
          <p:cNvSpPr>
            <a:spLocks noGrp="1"/>
          </p:cNvSpPr>
          <p:nvPr>
            <p:ph type="sldNum" sz="quarter" idx="12"/>
          </p:nvPr>
        </p:nvSpPr>
        <p:spPr/>
        <p:txBody>
          <a:bodyPr/>
          <a:lstStyle/>
          <a:p>
            <a:fld id="{0E1EA5F2-E6DB-4799-986C-9FE966B1DF19}" type="slidenum">
              <a:rPr lang="pt-BR" smtClean="0"/>
              <a:t>5</a:t>
            </a:fld>
            <a:endParaRPr lang="pt-BR"/>
          </a:p>
        </p:txBody>
      </p:sp>
      <p:pic>
        <p:nvPicPr>
          <p:cNvPr id="16" name="Picture 4" descr="Blue Line Divider Png, Transparent Png , Transparent Png Image - PNGitem">
            <a:extLst>
              <a:ext uri="{FF2B5EF4-FFF2-40B4-BE49-F238E27FC236}">
                <a16:creationId xmlns:a16="http://schemas.microsoft.com/office/drawing/2014/main" id="{97CC2149-8E2B-DAF5-A08F-DA58F2B1A26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m 16">
            <a:extLst>
              <a:ext uri="{FF2B5EF4-FFF2-40B4-BE49-F238E27FC236}">
                <a16:creationId xmlns:a16="http://schemas.microsoft.com/office/drawing/2014/main" id="{20CC9AA6-7AD5-1CB2-95CB-81B66DC1F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4773" y="11144913"/>
            <a:ext cx="1011600" cy="1011600"/>
          </a:xfrm>
          <a:prstGeom prst="rect">
            <a:avLst/>
          </a:prstGeom>
        </p:spPr>
      </p:pic>
      <p:pic>
        <p:nvPicPr>
          <p:cNvPr id="19" name="Imagem 18">
            <a:extLst>
              <a:ext uri="{FF2B5EF4-FFF2-40B4-BE49-F238E27FC236}">
                <a16:creationId xmlns:a16="http://schemas.microsoft.com/office/drawing/2014/main" id="{C132E841-5172-29E3-F5A4-5B8481684885}"/>
              </a:ext>
            </a:extLst>
          </p:cNvPr>
          <p:cNvPicPr>
            <a:picLocks noChangeAspect="1"/>
          </p:cNvPicPr>
          <p:nvPr/>
        </p:nvPicPr>
        <p:blipFill>
          <a:blip r:embed="rId5"/>
          <a:stretch>
            <a:fillRect/>
          </a:stretch>
        </p:blipFill>
        <p:spPr>
          <a:xfrm>
            <a:off x="6644545" y="5871650"/>
            <a:ext cx="2067446" cy="1362949"/>
          </a:xfrm>
          <a:prstGeom prst="rect">
            <a:avLst/>
          </a:prstGeom>
        </p:spPr>
      </p:pic>
    </p:spTree>
    <p:extLst>
      <p:ext uri="{BB962C8B-B14F-4D97-AF65-F5344CB8AC3E}">
        <p14:creationId xmlns:p14="http://schemas.microsoft.com/office/powerpoint/2010/main" val="1279873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0DBE006-B75B-4BE4-853E-1D4A63D29499}"/>
              </a:ext>
            </a:extLst>
          </p:cNvPr>
          <p:cNvSpPr/>
          <p:nvPr/>
        </p:nvSpPr>
        <p:spPr>
          <a:xfrm>
            <a:off x="0" y="0"/>
            <a:ext cx="9601200" cy="12801600"/>
          </a:xfrm>
          <a:prstGeom prst="rect">
            <a:avLst/>
          </a:prstGeom>
          <a:solidFill>
            <a:srgbClr val="1B4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ítulo_componente">
            <a:extLst>
              <a:ext uri="{FF2B5EF4-FFF2-40B4-BE49-F238E27FC236}">
                <a16:creationId xmlns:a16="http://schemas.microsoft.com/office/drawing/2014/main" id="{95B8E787-2AA0-464A-9472-C8EFC24B2E2C}"/>
              </a:ext>
            </a:extLst>
          </p:cNvPr>
          <p:cNvSpPr txBox="1"/>
          <p:nvPr/>
        </p:nvSpPr>
        <p:spPr>
          <a:xfrm>
            <a:off x="801400" y="6237982"/>
            <a:ext cx="8194040" cy="1200329"/>
          </a:xfrm>
          <a:prstGeom prst="rect">
            <a:avLst/>
          </a:prstGeom>
          <a:noFill/>
        </p:spPr>
        <p:txBody>
          <a:bodyPr wrap="square" rtlCol="0">
            <a:spAutoFit/>
          </a:bodyPr>
          <a:lstStyle/>
          <a:p>
            <a:pPr algn="ctr"/>
            <a:r>
              <a:rPr lang="pt-BR" sz="7200" dirty="0">
                <a:solidFill>
                  <a:schemeClr val="bg1"/>
                </a:solidFill>
                <a:latin typeface="Impact" panose="020B0806030902050204" pitchFamily="34" charset="0"/>
              </a:rPr>
              <a:t>Use Frases de Senha</a:t>
            </a:r>
            <a:endParaRPr lang="pt-BR" sz="7200" dirty="0">
              <a:solidFill>
                <a:schemeClr val="bg1"/>
              </a:solidFill>
              <a:effectLst>
                <a:glow rad="254000">
                  <a:srgbClr val="1B477F"/>
                </a:glow>
              </a:effectLst>
              <a:latin typeface="Impact" panose="020B0806030902050204" pitchFamily="34" charset="0"/>
            </a:endParaRPr>
          </a:p>
        </p:txBody>
      </p:sp>
      <p:sp>
        <p:nvSpPr>
          <p:cNvPr id="5" name="título_componente">
            <a:extLst>
              <a:ext uri="{FF2B5EF4-FFF2-40B4-BE49-F238E27FC236}">
                <a16:creationId xmlns:a16="http://schemas.microsoft.com/office/drawing/2014/main" id="{EF9BBEF3-4FE0-4FBB-B48E-279DD6E7E7AB}"/>
              </a:ext>
            </a:extLst>
          </p:cNvPr>
          <p:cNvSpPr txBox="1"/>
          <p:nvPr/>
        </p:nvSpPr>
        <p:spPr>
          <a:xfrm>
            <a:off x="2404110" y="3398520"/>
            <a:ext cx="4377690" cy="3154710"/>
          </a:xfrm>
          <a:prstGeom prst="rect">
            <a:avLst/>
          </a:prstGeom>
          <a:noFill/>
          <a:ln>
            <a:noFill/>
          </a:ln>
          <a:effectLst>
            <a:glow rad="63500">
              <a:schemeClr val="accent5">
                <a:satMod val="175000"/>
                <a:alpha val="40000"/>
              </a:schemeClr>
            </a:glow>
          </a:effectLst>
        </p:spPr>
        <p:txBody>
          <a:bodyPr wrap="square" rtlCol="0">
            <a:spAutoFit/>
          </a:bodyPr>
          <a:lstStyle/>
          <a:p>
            <a:pPr algn="ctr"/>
            <a:r>
              <a:rPr lang="pt-BR" sz="19900" dirty="0">
                <a:ln>
                  <a:solidFill>
                    <a:schemeClr val="bg1"/>
                  </a:solidFill>
                </a:ln>
                <a:noFill/>
                <a:effectLst>
                  <a:glow rad="139700">
                    <a:schemeClr val="accent1">
                      <a:satMod val="175000"/>
                      <a:alpha val="40000"/>
                    </a:schemeClr>
                  </a:glow>
                </a:effectLst>
                <a:latin typeface="Impact" panose="020B0806030902050204" pitchFamily="34" charset="0"/>
              </a:rPr>
              <a:t>02</a:t>
            </a:r>
          </a:p>
        </p:txBody>
      </p:sp>
      <p:sp>
        <p:nvSpPr>
          <p:cNvPr id="6" name="Retângulo 5">
            <a:extLst>
              <a:ext uri="{FF2B5EF4-FFF2-40B4-BE49-F238E27FC236}">
                <a16:creationId xmlns:a16="http://schemas.microsoft.com/office/drawing/2014/main" id="{A70C2D6C-7D94-430E-B4DA-9DF2FA8683F7}"/>
              </a:ext>
            </a:extLst>
          </p:cNvPr>
          <p:cNvSpPr/>
          <p:nvPr/>
        </p:nvSpPr>
        <p:spPr>
          <a:xfrm>
            <a:off x="1018540" y="7731760"/>
            <a:ext cx="7776000" cy="108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a:extLst>
              <a:ext uri="{FF2B5EF4-FFF2-40B4-BE49-F238E27FC236}">
                <a16:creationId xmlns:a16="http://schemas.microsoft.com/office/drawing/2014/main" id="{85EE0A98-FDF3-4721-787B-628947697DC8}"/>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7" name="Espaço Reservado para Número de Slide 6">
            <a:extLst>
              <a:ext uri="{FF2B5EF4-FFF2-40B4-BE49-F238E27FC236}">
                <a16:creationId xmlns:a16="http://schemas.microsoft.com/office/drawing/2014/main" id="{49D72D50-BFB1-807A-0B96-E30182B20A0D}"/>
              </a:ext>
            </a:extLst>
          </p:cNvPr>
          <p:cNvSpPr>
            <a:spLocks noGrp="1"/>
          </p:cNvSpPr>
          <p:nvPr>
            <p:ph type="sldNum" sz="quarter" idx="12"/>
          </p:nvPr>
        </p:nvSpPr>
        <p:spPr/>
        <p:txBody>
          <a:bodyPr/>
          <a:lstStyle/>
          <a:p>
            <a:fld id="{0E1EA5F2-E6DB-4799-986C-9FE966B1DF19}" type="slidenum">
              <a:rPr lang="pt-BR" smtClean="0"/>
              <a:t>6</a:t>
            </a:fld>
            <a:endParaRPr lang="pt-BR"/>
          </a:p>
        </p:txBody>
      </p:sp>
    </p:spTree>
    <p:extLst>
      <p:ext uri="{BB962C8B-B14F-4D97-AF65-F5344CB8AC3E}">
        <p14:creationId xmlns:p14="http://schemas.microsoft.com/office/powerpoint/2010/main" val="335751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_componente">
            <a:extLst>
              <a:ext uri="{FF2B5EF4-FFF2-40B4-BE49-F238E27FC236}">
                <a16:creationId xmlns:a16="http://schemas.microsoft.com/office/drawing/2014/main" id="{4377E2FE-D646-4085-942E-CAD5A695F97E}"/>
              </a:ext>
            </a:extLst>
          </p:cNvPr>
          <p:cNvSpPr txBox="1"/>
          <p:nvPr/>
        </p:nvSpPr>
        <p:spPr>
          <a:xfrm>
            <a:off x="607060" y="934810"/>
            <a:ext cx="8334058" cy="707886"/>
          </a:xfrm>
          <a:prstGeom prst="rect">
            <a:avLst/>
          </a:prstGeom>
          <a:noFill/>
        </p:spPr>
        <p:txBody>
          <a:bodyPr wrap="square" rtlCol="0">
            <a:spAutoFit/>
          </a:bodyPr>
          <a:lstStyle/>
          <a:p>
            <a:r>
              <a:rPr lang="pt-BR" sz="4000" dirty="0">
                <a:latin typeface="Impact" panose="020B0806030902050204" pitchFamily="34" charset="0"/>
              </a:rPr>
              <a:t>Transforme Frases em Senhas Seguras</a:t>
            </a: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06279" y="1849464"/>
            <a:ext cx="6690360" cy="2308324"/>
          </a:xfrm>
          <a:prstGeom prst="rect">
            <a:avLst/>
          </a:prstGeom>
          <a:noFill/>
        </p:spPr>
        <p:txBody>
          <a:bodyPr wrap="square" rtlCol="0">
            <a:spAutoFit/>
          </a:bodyPr>
          <a:lstStyle/>
          <a:p>
            <a:r>
              <a:rPr lang="pt-BR" sz="2400" dirty="0"/>
              <a:t>Uma frase de senha é uma sequência de palavras ou uma frase que você pode facilmente lembrar, mas que é difícil de adivinhar para os outros. Adicione números e símbolos para maior segurança.</a:t>
            </a:r>
            <a:br>
              <a:rPr lang="pt-BR" sz="2400" dirty="0"/>
            </a:br>
            <a:br>
              <a:rPr lang="pt-BR" sz="2400" dirty="0"/>
            </a:br>
            <a:r>
              <a:rPr lang="pt-BR" sz="2400" b="1" dirty="0"/>
              <a:t>Exemplo</a:t>
            </a:r>
            <a:r>
              <a:rPr lang="pt-BR" sz="2400" dirty="0"/>
              <a:t>:</a:t>
            </a:r>
          </a:p>
        </p:txBody>
      </p:sp>
      <p:sp>
        <p:nvSpPr>
          <p:cNvPr id="7" name="text_componente">
            <a:extLst>
              <a:ext uri="{FF2B5EF4-FFF2-40B4-BE49-F238E27FC236}">
                <a16:creationId xmlns:a16="http://schemas.microsoft.com/office/drawing/2014/main" id="{38C4819D-3C77-4E0C-A9B8-8C7340F5A523}"/>
              </a:ext>
            </a:extLst>
          </p:cNvPr>
          <p:cNvSpPr txBox="1"/>
          <p:nvPr/>
        </p:nvSpPr>
        <p:spPr>
          <a:xfrm>
            <a:off x="606279" y="4132748"/>
            <a:ext cx="6690360" cy="830997"/>
          </a:xfrm>
          <a:prstGeom prst="rect">
            <a:avLst/>
          </a:prstGeom>
          <a:noFill/>
        </p:spPr>
        <p:txBody>
          <a:bodyPr wrap="square" rtlCol="0">
            <a:spAutoFit/>
          </a:bodyPr>
          <a:lstStyle/>
          <a:p>
            <a:pPr marL="342900" indent="-342900">
              <a:buFont typeface="Arial" panose="020B0604020202020204" pitchFamily="34" charset="0"/>
              <a:buChar char="•"/>
            </a:pPr>
            <a:r>
              <a:rPr lang="pt-BR" sz="2400" dirty="0"/>
              <a:t>Fraca: </a:t>
            </a:r>
            <a:r>
              <a:rPr lang="pt-BR" sz="2400" dirty="0" err="1"/>
              <a:t>amordaminhavida</a:t>
            </a:r>
            <a:endParaRPr lang="pt-BR" sz="2400" dirty="0"/>
          </a:p>
          <a:p>
            <a:pPr marL="342900" indent="-342900">
              <a:buFont typeface="Arial" panose="020B0604020202020204" pitchFamily="34" charset="0"/>
              <a:buChar char="•"/>
            </a:pPr>
            <a:r>
              <a:rPr lang="pt-BR" sz="2400" dirty="0"/>
              <a:t>Forte: @M0rdAM1nh@v1d@</a:t>
            </a:r>
          </a:p>
        </p:txBody>
      </p:sp>
      <p:sp>
        <p:nvSpPr>
          <p:cNvPr id="8" name="título_componente">
            <a:extLst>
              <a:ext uri="{FF2B5EF4-FFF2-40B4-BE49-F238E27FC236}">
                <a16:creationId xmlns:a16="http://schemas.microsoft.com/office/drawing/2014/main" id="{55CF6F04-D4F1-4202-8B9B-7307DC1B9ED2}"/>
              </a:ext>
            </a:extLst>
          </p:cNvPr>
          <p:cNvSpPr txBox="1"/>
          <p:nvPr/>
        </p:nvSpPr>
        <p:spPr>
          <a:xfrm>
            <a:off x="534280" y="5665333"/>
            <a:ext cx="8694884" cy="1938992"/>
          </a:xfrm>
          <a:prstGeom prst="rect">
            <a:avLst/>
          </a:prstGeom>
          <a:noFill/>
        </p:spPr>
        <p:txBody>
          <a:bodyPr wrap="square" rtlCol="0">
            <a:spAutoFit/>
          </a:bodyPr>
          <a:lstStyle/>
          <a:p>
            <a:r>
              <a:rPr lang="pt-BR" sz="4000" dirty="0">
                <a:latin typeface="Impact" panose="020B0806030902050204" pitchFamily="34" charset="0"/>
              </a:rPr>
              <a:t>Evite Reutilizar Senhas Use Senhas Únicas para Cada Conta 🔄</a:t>
            </a:r>
          </a:p>
          <a:p>
            <a:endParaRPr lang="pt-BR" sz="4000" dirty="0">
              <a:solidFill>
                <a:schemeClr val="bg1"/>
              </a:solidFill>
              <a:effectLst>
                <a:glow rad="254000">
                  <a:srgbClr val="1B477F"/>
                </a:glow>
              </a:effectLst>
              <a:latin typeface="Impact" panose="020B0806030902050204" pitchFamily="34" charset="0"/>
            </a:endParaRPr>
          </a:p>
        </p:txBody>
      </p:sp>
      <p:sp>
        <p:nvSpPr>
          <p:cNvPr id="10" name="text_componente">
            <a:extLst>
              <a:ext uri="{FF2B5EF4-FFF2-40B4-BE49-F238E27FC236}">
                <a16:creationId xmlns:a16="http://schemas.microsoft.com/office/drawing/2014/main" id="{40C4307E-1F14-12B0-F0B2-AA7C65C6E0F8}"/>
              </a:ext>
            </a:extLst>
          </p:cNvPr>
          <p:cNvSpPr txBox="1"/>
          <p:nvPr/>
        </p:nvSpPr>
        <p:spPr>
          <a:xfrm>
            <a:off x="606279" y="7200300"/>
            <a:ext cx="6690360" cy="2308324"/>
          </a:xfrm>
          <a:prstGeom prst="rect">
            <a:avLst/>
          </a:prstGeom>
          <a:noFill/>
        </p:spPr>
        <p:txBody>
          <a:bodyPr wrap="square" rtlCol="0">
            <a:spAutoFit/>
          </a:bodyPr>
          <a:lstStyle/>
          <a:p>
            <a:r>
              <a:rPr lang="pt-BR" sz="2400" dirty="0"/>
              <a:t>Reutilizar a mesma senha para várias contas aumenta o risco de comprometimento. Se um site for hackeado, todas as suas outras contas com a mesma senha estarão em risco.:</a:t>
            </a:r>
            <a:br>
              <a:rPr lang="pt-BR" sz="2400" dirty="0"/>
            </a:br>
            <a:br>
              <a:rPr lang="pt-BR" sz="2400" dirty="0"/>
            </a:br>
            <a:r>
              <a:rPr lang="pt-BR" sz="2400" b="1" dirty="0"/>
              <a:t>Exemplo</a:t>
            </a:r>
            <a:r>
              <a:rPr lang="pt-BR" sz="2400" dirty="0"/>
              <a:t>:</a:t>
            </a:r>
          </a:p>
        </p:txBody>
      </p:sp>
      <p:sp>
        <p:nvSpPr>
          <p:cNvPr id="11" name="text_componente">
            <a:extLst>
              <a:ext uri="{FF2B5EF4-FFF2-40B4-BE49-F238E27FC236}">
                <a16:creationId xmlns:a16="http://schemas.microsoft.com/office/drawing/2014/main" id="{8A2E1971-8E90-693D-9CFA-84E37C43FBD2}"/>
              </a:ext>
            </a:extLst>
          </p:cNvPr>
          <p:cNvSpPr txBox="1"/>
          <p:nvPr/>
        </p:nvSpPr>
        <p:spPr>
          <a:xfrm>
            <a:off x="606279" y="9678287"/>
            <a:ext cx="7851919" cy="1200329"/>
          </a:xfrm>
          <a:prstGeom prst="rect">
            <a:avLst/>
          </a:prstGeom>
          <a:noFill/>
        </p:spPr>
        <p:txBody>
          <a:bodyPr wrap="square" rtlCol="0">
            <a:spAutoFit/>
          </a:bodyPr>
          <a:lstStyle/>
          <a:p>
            <a:pPr marL="342900" indent="-342900">
              <a:buFont typeface="Arial" panose="020B0604020202020204" pitchFamily="34" charset="0"/>
              <a:buChar char="•"/>
            </a:pPr>
            <a:r>
              <a:rPr lang="pt-BR" sz="2400" dirty="0"/>
              <a:t>Fraca: Usar "MinhaSenha123" em todos os sites</a:t>
            </a:r>
          </a:p>
          <a:p>
            <a:pPr marL="342900" indent="-342900">
              <a:buFont typeface="Arial" panose="020B0604020202020204" pitchFamily="34" charset="0"/>
              <a:buChar char="•"/>
            </a:pPr>
            <a:r>
              <a:rPr lang="pt-BR" sz="2400" dirty="0"/>
              <a:t>Forte: Usar "B@nCo1#3!", "M@ilS3gur@$!", "S0ci@lM3di@$!" em diferentes sites</a:t>
            </a:r>
          </a:p>
        </p:txBody>
      </p:sp>
      <p:sp>
        <p:nvSpPr>
          <p:cNvPr id="12" name="Espaço Reservado para Rodapé 11">
            <a:extLst>
              <a:ext uri="{FF2B5EF4-FFF2-40B4-BE49-F238E27FC236}">
                <a16:creationId xmlns:a16="http://schemas.microsoft.com/office/drawing/2014/main" id="{23A170E3-3585-820A-5585-6A628EC85C0D}"/>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3" name="Espaço Reservado para Número de Slide 12">
            <a:extLst>
              <a:ext uri="{FF2B5EF4-FFF2-40B4-BE49-F238E27FC236}">
                <a16:creationId xmlns:a16="http://schemas.microsoft.com/office/drawing/2014/main" id="{1449AAF2-F575-1EA8-BB41-74651B5C4FE1}"/>
              </a:ext>
            </a:extLst>
          </p:cNvPr>
          <p:cNvSpPr>
            <a:spLocks noGrp="1"/>
          </p:cNvSpPr>
          <p:nvPr>
            <p:ph type="sldNum" sz="quarter" idx="12"/>
          </p:nvPr>
        </p:nvSpPr>
        <p:spPr/>
        <p:txBody>
          <a:bodyPr/>
          <a:lstStyle/>
          <a:p>
            <a:fld id="{0E1EA5F2-E6DB-4799-986C-9FE966B1DF19}" type="slidenum">
              <a:rPr lang="pt-BR" smtClean="0"/>
              <a:t>7</a:t>
            </a:fld>
            <a:endParaRPr lang="pt-BR"/>
          </a:p>
        </p:txBody>
      </p:sp>
      <p:pic>
        <p:nvPicPr>
          <p:cNvPr id="14" name="Picture 4" descr="Blue Line Divider Png, Transparent Png , Transparent Png Image - PNGitem">
            <a:extLst>
              <a:ext uri="{FF2B5EF4-FFF2-40B4-BE49-F238E27FC236}">
                <a16:creationId xmlns:a16="http://schemas.microsoft.com/office/drawing/2014/main" id="{E5410DFE-DAE1-0050-9B52-2B58F54E319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7754CCF2-4F05-7096-59EF-068E5F681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563" y="11092371"/>
            <a:ext cx="1011600" cy="1011600"/>
          </a:xfrm>
          <a:prstGeom prst="rect">
            <a:avLst/>
          </a:prstGeom>
        </p:spPr>
      </p:pic>
    </p:spTree>
    <p:extLst>
      <p:ext uri="{BB962C8B-B14F-4D97-AF65-F5344CB8AC3E}">
        <p14:creationId xmlns:p14="http://schemas.microsoft.com/office/powerpoint/2010/main" val="375507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0DBE006-B75B-4BE4-853E-1D4A63D29499}"/>
              </a:ext>
            </a:extLst>
          </p:cNvPr>
          <p:cNvSpPr/>
          <p:nvPr/>
        </p:nvSpPr>
        <p:spPr>
          <a:xfrm>
            <a:off x="0" y="0"/>
            <a:ext cx="9601200" cy="12801600"/>
          </a:xfrm>
          <a:prstGeom prst="rect">
            <a:avLst/>
          </a:prstGeom>
          <a:solidFill>
            <a:srgbClr val="1B4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título_componente">
            <a:extLst>
              <a:ext uri="{FF2B5EF4-FFF2-40B4-BE49-F238E27FC236}">
                <a16:creationId xmlns:a16="http://schemas.microsoft.com/office/drawing/2014/main" id="{95B8E787-2AA0-464A-9472-C8EFC24B2E2C}"/>
              </a:ext>
            </a:extLst>
          </p:cNvPr>
          <p:cNvSpPr txBox="1"/>
          <p:nvPr/>
        </p:nvSpPr>
        <p:spPr>
          <a:xfrm>
            <a:off x="809520" y="6553230"/>
            <a:ext cx="8194040" cy="830997"/>
          </a:xfrm>
          <a:prstGeom prst="rect">
            <a:avLst/>
          </a:prstGeom>
          <a:noFill/>
        </p:spPr>
        <p:txBody>
          <a:bodyPr wrap="square" rtlCol="0">
            <a:spAutoFit/>
          </a:bodyPr>
          <a:lstStyle/>
          <a:p>
            <a:pPr algn="ctr"/>
            <a:r>
              <a:rPr lang="pt-BR" sz="4800" dirty="0">
                <a:solidFill>
                  <a:schemeClr val="bg1"/>
                </a:solidFill>
                <a:latin typeface="Impact" panose="020B0806030902050204" pitchFamily="34" charset="0"/>
              </a:rPr>
              <a:t>Use um Gerenciador de Senhas</a:t>
            </a:r>
            <a:endParaRPr lang="pt-BR" sz="4800" dirty="0">
              <a:solidFill>
                <a:schemeClr val="bg1"/>
              </a:solidFill>
              <a:effectLst>
                <a:glow rad="254000">
                  <a:srgbClr val="1B477F"/>
                </a:glow>
              </a:effectLst>
              <a:latin typeface="Impact" panose="020B0806030902050204" pitchFamily="34" charset="0"/>
            </a:endParaRPr>
          </a:p>
        </p:txBody>
      </p:sp>
      <p:sp>
        <p:nvSpPr>
          <p:cNvPr id="5" name="título_componente">
            <a:extLst>
              <a:ext uri="{FF2B5EF4-FFF2-40B4-BE49-F238E27FC236}">
                <a16:creationId xmlns:a16="http://schemas.microsoft.com/office/drawing/2014/main" id="{EF9BBEF3-4FE0-4FBB-B48E-279DD6E7E7AB}"/>
              </a:ext>
            </a:extLst>
          </p:cNvPr>
          <p:cNvSpPr txBox="1"/>
          <p:nvPr/>
        </p:nvSpPr>
        <p:spPr>
          <a:xfrm>
            <a:off x="2404110" y="3398520"/>
            <a:ext cx="4377690" cy="3154710"/>
          </a:xfrm>
          <a:prstGeom prst="rect">
            <a:avLst/>
          </a:prstGeom>
          <a:noFill/>
          <a:ln>
            <a:noFill/>
          </a:ln>
        </p:spPr>
        <p:txBody>
          <a:bodyPr wrap="square" rtlCol="0">
            <a:spAutoFit/>
          </a:bodyPr>
          <a:lstStyle/>
          <a:p>
            <a:pPr algn="ctr"/>
            <a:r>
              <a:rPr lang="pt-BR" sz="19900" dirty="0">
                <a:ln>
                  <a:solidFill>
                    <a:schemeClr val="bg1"/>
                  </a:solidFill>
                </a:ln>
                <a:noFill/>
                <a:effectLst>
                  <a:glow rad="101600">
                    <a:schemeClr val="accent5">
                      <a:satMod val="175000"/>
                      <a:alpha val="40000"/>
                    </a:schemeClr>
                  </a:glow>
                </a:effectLst>
                <a:latin typeface="Impact" panose="020B0806030902050204" pitchFamily="34" charset="0"/>
              </a:rPr>
              <a:t>03</a:t>
            </a:r>
          </a:p>
        </p:txBody>
      </p:sp>
      <p:sp>
        <p:nvSpPr>
          <p:cNvPr id="6" name="Retângulo 5">
            <a:extLst>
              <a:ext uri="{FF2B5EF4-FFF2-40B4-BE49-F238E27FC236}">
                <a16:creationId xmlns:a16="http://schemas.microsoft.com/office/drawing/2014/main" id="{A70C2D6C-7D94-430E-B4DA-9DF2FA8683F7}"/>
              </a:ext>
            </a:extLst>
          </p:cNvPr>
          <p:cNvSpPr/>
          <p:nvPr/>
        </p:nvSpPr>
        <p:spPr>
          <a:xfrm>
            <a:off x="1018540" y="7519488"/>
            <a:ext cx="7776000" cy="108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a:extLst>
              <a:ext uri="{FF2B5EF4-FFF2-40B4-BE49-F238E27FC236}">
                <a16:creationId xmlns:a16="http://schemas.microsoft.com/office/drawing/2014/main" id="{D90B8B76-F5A8-5A18-DD54-7BC76BC048E0}"/>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7" name="Espaço Reservado para Número de Slide 6">
            <a:extLst>
              <a:ext uri="{FF2B5EF4-FFF2-40B4-BE49-F238E27FC236}">
                <a16:creationId xmlns:a16="http://schemas.microsoft.com/office/drawing/2014/main" id="{DF01A7F3-075F-AB79-D849-DE61C13E8216}"/>
              </a:ext>
            </a:extLst>
          </p:cNvPr>
          <p:cNvSpPr>
            <a:spLocks noGrp="1"/>
          </p:cNvSpPr>
          <p:nvPr>
            <p:ph type="sldNum" sz="quarter" idx="12"/>
          </p:nvPr>
        </p:nvSpPr>
        <p:spPr/>
        <p:txBody>
          <a:bodyPr/>
          <a:lstStyle/>
          <a:p>
            <a:fld id="{0E1EA5F2-E6DB-4799-986C-9FE966B1DF19}" type="slidenum">
              <a:rPr lang="pt-BR" smtClean="0"/>
              <a:t>8</a:t>
            </a:fld>
            <a:endParaRPr lang="pt-BR"/>
          </a:p>
        </p:txBody>
      </p:sp>
    </p:spTree>
    <p:extLst>
      <p:ext uri="{BB962C8B-B14F-4D97-AF65-F5344CB8AC3E}">
        <p14:creationId xmlns:p14="http://schemas.microsoft.com/office/powerpoint/2010/main" val="2346158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C70CB18-8040-4244-A155-038D6286C852}"/>
              </a:ext>
            </a:extLst>
          </p:cNvPr>
          <p:cNvSpPr/>
          <p:nvPr/>
        </p:nvSpPr>
        <p:spPr>
          <a:xfrm>
            <a:off x="462280" y="-12114"/>
            <a:ext cx="144000" cy="1476000"/>
          </a:xfrm>
          <a:prstGeom prst="rect">
            <a:avLst/>
          </a:prstGeom>
          <a:gradFill flip="none" rotWithShape="1">
            <a:gsLst>
              <a:gs pos="0">
                <a:srgbClr val="57B9EF"/>
              </a:gs>
              <a:gs pos="3500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_componente">
            <a:extLst>
              <a:ext uri="{FF2B5EF4-FFF2-40B4-BE49-F238E27FC236}">
                <a16:creationId xmlns:a16="http://schemas.microsoft.com/office/drawing/2014/main" id="{4377E2FE-D646-4085-942E-CAD5A695F97E}"/>
              </a:ext>
            </a:extLst>
          </p:cNvPr>
          <p:cNvSpPr txBox="1"/>
          <p:nvPr/>
        </p:nvSpPr>
        <p:spPr>
          <a:xfrm>
            <a:off x="607060" y="383889"/>
            <a:ext cx="8334058" cy="1323439"/>
          </a:xfrm>
          <a:prstGeom prst="rect">
            <a:avLst/>
          </a:prstGeom>
          <a:noFill/>
        </p:spPr>
        <p:txBody>
          <a:bodyPr wrap="square" rtlCol="0">
            <a:spAutoFit/>
          </a:bodyPr>
          <a:lstStyle/>
          <a:p>
            <a:r>
              <a:rPr lang="pt-BR" sz="4000" dirty="0">
                <a:latin typeface="Impact" panose="020B0806030902050204" pitchFamily="34" charset="0"/>
              </a:rPr>
              <a:t>Escolha um Gerenciador de Senhas Confiável 📱</a:t>
            </a:r>
          </a:p>
        </p:txBody>
      </p:sp>
      <p:sp>
        <p:nvSpPr>
          <p:cNvPr id="5" name="text_componente">
            <a:extLst>
              <a:ext uri="{FF2B5EF4-FFF2-40B4-BE49-F238E27FC236}">
                <a16:creationId xmlns:a16="http://schemas.microsoft.com/office/drawing/2014/main" id="{43A3CEFA-EFE5-4A81-8D66-281CA1BC0B77}"/>
              </a:ext>
            </a:extLst>
          </p:cNvPr>
          <p:cNvSpPr txBox="1"/>
          <p:nvPr/>
        </p:nvSpPr>
        <p:spPr>
          <a:xfrm>
            <a:off x="606280" y="3159946"/>
            <a:ext cx="7687854" cy="2677656"/>
          </a:xfrm>
          <a:prstGeom prst="rect">
            <a:avLst/>
          </a:prstGeom>
          <a:noFill/>
        </p:spPr>
        <p:txBody>
          <a:bodyPr wrap="square" rtlCol="0">
            <a:spAutoFit/>
          </a:bodyPr>
          <a:lstStyle/>
          <a:p>
            <a:r>
              <a:rPr lang="pt-BR" sz="2400" dirty="0"/>
              <a:t>Um gerenciador de senhas pode criar e armazenar senhas fortes e únicas para todas as suas contas. Isso elimina a necessidade de lembrar múltiplas senhas complexas</a:t>
            </a:r>
            <a:br>
              <a:rPr lang="pt-BR" sz="2400" dirty="0"/>
            </a:br>
            <a:br>
              <a:rPr lang="pt-BR" sz="2400" dirty="0"/>
            </a:br>
            <a:r>
              <a:rPr lang="pt-BR" sz="2400" dirty="0"/>
              <a:t>Opte por um gerenciador de senhas renomado e bem avaliado, como </a:t>
            </a:r>
            <a:r>
              <a:rPr lang="pt-BR" sz="2400" b="1" dirty="0" err="1"/>
              <a:t>LastPass</a:t>
            </a:r>
            <a:r>
              <a:rPr lang="pt-BR" sz="2400" dirty="0"/>
              <a:t>, </a:t>
            </a:r>
            <a:r>
              <a:rPr lang="pt-BR" sz="2400" b="1" dirty="0"/>
              <a:t>1Password</a:t>
            </a:r>
            <a:r>
              <a:rPr lang="pt-BR" sz="2400" dirty="0"/>
              <a:t>, </a:t>
            </a:r>
            <a:r>
              <a:rPr lang="pt-BR" sz="2400" b="1" dirty="0" err="1"/>
              <a:t>Bitwarden</a:t>
            </a:r>
            <a:r>
              <a:rPr lang="pt-BR" sz="2400" dirty="0"/>
              <a:t> ou </a:t>
            </a:r>
            <a:r>
              <a:rPr lang="pt-BR" sz="2400" b="1" dirty="0" err="1"/>
              <a:t>Dashlane</a:t>
            </a:r>
            <a:endParaRPr lang="pt-BR" sz="2400" b="1" dirty="0"/>
          </a:p>
        </p:txBody>
      </p:sp>
      <p:sp>
        <p:nvSpPr>
          <p:cNvPr id="7" name="título_componente">
            <a:extLst>
              <a:ext uri="{FF2B5EF4-FFF2-40B4-BE49-F238E27FC236}">
                <a16:creationId xmlns:a16="http://schemas.microsoft.com/office/drawing/2014/main" id="{C743106E-C9C7-C27F-88AB-EC4E0840EA2E}"/>
              </a:ext>
            </a:extLst>
          </p:cNvPr>
          <p:cNvSpPr txBox="1"/>
          <p:nvPr/>
        </p:nvSpPr>
        <p:spPr>
          <a:xfrm>
            <a:off x="606280" y="6289879"/>
            <a:ext cx="6690360" cy="707886"/>
          </a:xfrm>
          <a:prstGeom prst="rect">
            <a:avLst/>
          </a:prstGeom>
          <a:noFill/>
        </p:spPr>
        <p:txBody>
          <a:bodyPr wrap="square" rtlCol="0">
            <a:spAutoFit/>
          </a:bodyPr>
          <a:lstStyle/>
          <a:p>
            <a:r>
              <a:rPr lang="pt-BR" sz="4000" dirty="0">
                <a:latin typeface="Impact" panose="020B0806030902050204" pitchFamily="34" charset="0"/>
              </a:rPr>
              <a:t>Crie uma Senha Mestra Forte</a:t>
            </a:r>
            <a:endParaRPr lang="pt-BR" sz="4000" dirty="0">
              <a:solidFill>
                <a:schemeClr val="bg1"/>
              </a:solidFill>
              <a:effectLst>
                <a:glow rad="254000">
                  <a:srgbClr val="1B477F"/>
                </a:glow>
              </a:effectLst>
              <a:latin typeface="Impact" panose="020B0806030902050204" pitchFamily="34" charset="0"/>
            </a:endParaRPr>
          </a:p>
        </p:txBody>
      </p:sp>
      <p:sp>
        <p:nvSpPr>
          <p:cNvPr id="8" name="text_componente">
            <a:extLst>
              <a:ext uri="{FF2B5EF4-FFF2-40B4-BE49-F238E27FC236}">
                <a16:creationId xmlns:a16="http://schemas.microsoft.com/office/drawing/2014/main" id="{E7DA880F-C850-9F21-F5F2-52B67A47DDEE}"/>
              </a:ext>
            </a:extLst>
          </p:cNvPr>
          <p:cNvSpPr txBox="1"/>
          <p:nvPr/>
        </p:nvSpPr>
        <p:spPr>
          <a:xfrm>
            <a:off x="569890" y="7450042"/>
            <a:ext cx="7760634" cy="1569660"/>
          </a:xfrm>
          <a:prstGeom prst="rect">
            <a:avLst/>
          </a:prstGeom>
          <a:noFill/>
        </p:spPr>
        <p:txBody>
          <a:bodyPr wrap="square" rtlCol="0">
            <a:spAutoFit/>
          </a:bodyPr>
          <a:lstStyle/>
          <a:p>
            <a:r>
              <a:rPr lang="pt-BR" sz="2400" dirty="0"/>
              <a:t>A </a:t>
            </a:r>
            <a:r>
              <a:rPr lang="pt-BR" sz="2400" b="1" dirty="0"/>
              <a:t>senha mestra </a:t>
            </a:r>
            <a:r>
              <a:rPr lang="pt-BR" sz="2400" dirty="0"/>
              <a:t>deve ser única, longa e complexa, pois é a chave para todas as suas outras senhas. Use uma combinação de letras maiúsculas e minúsculas, números e caracteres especiais.</a:t>
            </a:r>
          </a:p>
        </p:txBody>
      </p:sp>
      <p:sp>
        <p:nvSpPr>
          <p:cNvPr id="11" name="text_componente">
            <a:extLst>
              <a:ext uri="{FF2B5EF4-FFF2-40B4-BE49-F238E27FC236}">
                <a16:creationId xmlns:a16="http://schemas.microsoft.com/office/drawing/2014/main" id="{54EBD801-BA15-360E-0321-80D2D6D9D7BA}"/>
              </a:ext>
            </a:extLst>
          </p:cNvPr>
          <p:cNvSpPr txBox="1"/>
          <p:nvPr/>
        </p:nvSpPr>
        <p:spPr>
          <a:xfrm>
            <a:off x="606280" y="2107480"/>
            <a:ext cx="7328626" cy="769441"/>
          </a:xfrm>
          <a:prstGeom prst="rect">
            <a:avLst/>
          </a:prstGeom>
          <a:noFill/>
        </p:spPr>
        <p:txBody>
          <a:bodyPr wrap="square" rtlCol="0">
            <a:spAutoFit/>
          </a:bodyPr>
          <a:lstStyle/>
          <a:p>
            <a:r>
              <a:rPr lang="pt-BR" sz="2400" dirty="0"/>
              <a:t>⚠️ </a:t>
            </a:r>
            <a:r>
              <a:rPr lang="pt-BR" sz="2000" b="1" dirty="0"/>
              <a:t>Atenção</a:t>
            </a:r>
            <a:r>
              <a:rPr lang="pt-BR" sz="2000" dirty="0"/>
              <a:t>: Os exemplos de gerenciadores de senhas a seguir são apenas sugestões </a:t>
            </a:r>
            <a:endParaRPr lang="pt-BR" sz="2400" b="1" dirty="0"/>
          </a:p>
        </p:txBody>
      </p:sp>
      <p:sp>
        <p:nvSpPr>
          <p:cNvPr id="13" name="Espaço Reservado para Rodapé 12">
            <a:extLst>
              <a:ext uri="{FF2B5EF4-FFF2-40B4-BE49-F238E27FC236}">
                <a16:creationId xmlns:a16="http://schemas.microsoft.com/office/drawing/2014/main" id="{CB6C300A-19EE-ED64-C1E9-C2AFF681FAE5}"/>
              </a:ext>
            </a:extLst>
          </p:cNvPr>
          <p:cNvSpPr>
            <a:spLocks noGrp="1"/>
          </p:cNvSpPr>
          <p:nvPr>
            <p:ph type="ftr" sz="quarter" idx="11"/>
          </p:nvPr>
        </p:nvSpPr>
        <p:spPr/>
        <p:txBody>
          <a:bodyPr/>
          <a:lstStyle/>
          <a:p>
            <a:r>
              <a:rPr lang="pt-BR"/>
              <a:t>Guia Prático:Dicas para Criar Senhas Seguras e como gerenciá-las - Michelle Garcia</a:t>
            </a:r>
          </a:p>
        </p:txBody>
      </p:sp>
      <p:sp>
        <p:nvSpPr>
          <p:cNvPr id="14" name="Espaço Reservado para Número de Slide 13">
            <a:extLst>
              <a:ext uri="{FF2B5EF4-FFF2-40B4-BE49-F238E27FC236}">
                <a16:creationId xmlns:a16="http://schemas.microsoft.com/office/drawing/2014/main" id="{0935445F-B07B-EC3C-3465-CE3A56BCBD60}"/>
              </a:ext>
            </a:extLst>
          </p:cNvPr>
          <p:cNvSpPr>
            <a:spLocks noGrp="1"/>
          </p:cNvSpPr>
          <p:nvPr>
            <p:ph type="sldNum" sz="quarter" idx="12"/>
          </p:nvPr>
        </p:nvSpPr>
        <p:spPr/>
        <p:txBody>
          <a:bodyPr/>
          <a:lstStyle/>
          <a:p>
            <a:fld id="{0E1EA5F2-E6DB-4799-986C-9FE966B1DF19}" type="slidenum">
              <a:rPr lang="pt-BR" smtClean="0"/>
              <a:t>9</a:t>
            </a:fld>
            <a:endParaRPr lang="pt-BR"/>
          </a:p>
        </p:txBody>
      </p:sp>
      <p:pic>
        <p:nvPicPr>
          <p:cNvPr id="15" name="Picture 4" descr="Blue Line Divider Png, Transparent Png , Transparent Png Image - PNGitem">
            <a:extLst>
              <a:ext uri="{FF2B5EF4-FFF2-40B4-BE49-F238E27FC236}">
                <a16:creationId xmlns:a16="http://schemas.microsoft.com/office/drawing/2014/main" id="{BFBD29EE-F371-078D-27B5-8845F377412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800" r="984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367289" y="11299140"/>
            <a:ext cx="6743700" cy="1317725"/>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m 15">
            <a:extLst>
              <a:ext uri="{FF2B5EF4-FFF2-40B4-BE49-F238E27FC236}">
                <a16:creationId xmlns:a16="http://schemas.microsoft.com/office/drawing/2014/main" id="{9A875692-FD09-0777-A8A3-7185D82D4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2396" y="11127257"/>
            <a:ext cx="1011600" cy="1011600"/>
          </a:xfrm>
          <a:prstGeom prst="rect">
            <a:avLst/>
          </a:prstGeom>
        </p:spPr>
      </p:pic>
      <p:pic>
        <p:nvPicPr>
          <p:cNvPr id="18" name="Imagem 17">
            <a:extLst>
              <a:ext uri="{FF2B5EF4-FFF2-40B4-BE49-F238E27FC236}">
                <a16:creationId xmlns:a16="http://schemas.microsoft.com/office/drawing/2014/main" id="{FD64E08D-6578-7A17-456A-6F89E60FF689}"/>
              </a:ext>
            </a:extLst>
          </p:cNvPr>
          <p:cNvPicPr>
            <a:picLocks noChangeAspect="1"/>
          </p:cNvPicPr>
          <p:nvPr/>
        </p:nvPicPr>
        <p:blipFill>
          <a:blip r:embed="rId5"/>
          <a:stretch>
            <a:fillRect/>
          </a:stretch>
        </p:blipFill>
        <p:spPr>
          <a:xfrm>
            <a:off x="3009065" y="9575856"/>
            <a:ext cx="3125870" cy="1956975"/>
          </a:xfrm>
          <a:prstGeom prst="rect">
            <a:avLst/>
          </a:prstGeom>
        </p:spPr>
      </p:pic>
    </p:spTree>
    <p:extLst>
      <p:ext uri="{BB962C8B-B14F-4D97-AF65-F5344CB8AC3E}">
        <p14:creationId xmlns:p14="http://schemas.microsoft.com/office/powerpoint/2010/main" val="2356953294"/>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717</TotalTime>
  <Words>2365</Words>
  <Application>Microsoft Office PowerPoint</Application>
  <PresentationFormat>Papel A3 (297 x 420 mm)</PresentationFormat>
  <Paragraphs>216</Paragraphs>
  <Slides>29</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29</vt:i4>
      </vt:variant>
    </vt:vector>
  </HeadingPairs>
  <TitlesOfParts>
    <vt:vector size="36" baseType="lpstr">
      <vt:lpstr>8BIT WONDER</vt:lpstr>
      <vt:lpstr>Arial</vt:lpstr>
      <vt:lpstr>Calibri</vt:lpstr>
      <vt:lpstr>Calibri Light</vt:lpstr>
      <vt:lpstr>Impact</vt:lpstr>
      <vt:lpstr>Stencil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Michelle Garcia</dc:creator>
  <cp:lastModifiedBy>Michelle Garcia</cp:lastModifiedBy>
  <cp:revision>66</cp:revision>
  <dcterms:created xsi:type="dcterms:W3CDTF">2024-06-22T22:37:51Z</dcterms:created>
  <dcterms:modified xsi:type="dcterms:W3CDTF">2024-06-30T05:24:36Z</dcterms:modified>
</cp:coreProperties>
</file>